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103"/>
  </p:notesMasterIdLst>
  <p:sldIdLst>
    <p:sldId id="257" r:id="rId3"/>
    <p:sldId id="840" r:id="rId4"/>
    <p:sldId id="290" r:id="rId5"/>
    <p:sldId id="845" r:id="rId6"/>
    <p:sldId id="841" r:id="rId7"/>
    <p:sldId id="847" r:id="rId8"/>
    <p:sldId id="843" r:id="rId9"/>
    <p:sldId id="305" r:id="rId10"/>
    <p:sldId id="846" r:id="rId11"/>
    <p:sldId id="848" r:id="rId12"/>
    <p:sldId id="849" r:id="rId13"/>
    <p:sldId id="851" r:id="rId14"/>
    <p:sldId id="292" r:id="rId15"/>
    <p:sldId id="306" r:id="rId16"/>
    <p:sldId id="307" r:id="rId17"/>
    <p:sldId id="852" r:id="rId18"/>
    <p:sldId id="853" r:id="rId19"/>
    <p:sldId id="854" r:id="rId20"/>
    <p:sldId id="289" r:id="rId21"/>
    <p:sldId id="855" r:id="rId22"/>
    <p:sldId id="856" r:id="rId23"/>
    <p:sldId id="857" r:id="rId24"/>
    <p:sldId id="923" r:id="rId25"/>
    <p:sldId id="858" r:id="rId26"/>
    <p:sldId id="859" r:id="rId27"/>
    <p:sldId id="861" r:id="rId28"/>
    <p:sldId id="862" r:id="rId29"/>
    <p:sldId id="863" r:id="rId30"/>
    <p:sldId id="864" r:id="rId31"/>
    <p:sldId id="865" r:id="rId32"/>
    <p:sldId id="866" r:id="rId33"/>
    <p:sldId id="867" r:id="rId34"/>
    <p:sldId id="868" r:id="rId35"/>
    <p:sldId id="869" r:id="rId36"/>
    <p:sldId id="870" r:id="rId37"/>
    <p:sldId id="871" r:id="rId38"/>
    <p:sldId id="921" r:id="rId39"/>
    <p:sldId id="922" r:id="rId40"/>
    <p:sldId id="275" r:id="rId41"/>
    <p:sldId id="279" r:id="rId42"/>
    <p:sldId id="872" r:id="rId43"/>
    <p:sldId id="796" r:id="rId44"/>
    <p:sldId id="873" r:id="rId45"/>
    <p:sldId id="554" r:id="rId46"/>
    <p:sldId id="802" r:id="rId47"/>
    <p:sldId id="743" r:id="rId48"/>
    <p:sldId id="746" r:id="rId49"/>
    <p:sldId id="719" r:id="rId50"/>
    <p:sldId id="556" r:id="rId51"/>
    <p:sldId id="875" r:id="rId52"/>
    <p:sldId id="876" r:id="rId53"/>
    <p:sldId id="878" r:id="rId54"/>
    <p:sldId id="879" r:id="rId55"/>
    <p:sldId id="880" r:id="rId56"/>
    <p:sldId id="881" r:id="rId57"/>
    <p:sldId id="882" r:id="rId58"/>
    <p:sldId id="883" r:id="rId59"/>
    <p:sldId id="884" r:id="rId60"/>
    <p:sldId id="885" r:id="rId61"/>
    <p:sldId id="886" r:id="rId62"/>
    <p:sldId id="887" r:id="rId63"/>
    <p:sldId id="888" r:id="rId64"/>
    <p:sldId id="890" r:id="rId65"/>
    <p:sldId id="889" r:id="rId66"/>
    <p:sldId id="891" r:id="rId67"/>
    <p:sldId id="892" r:id="rId68"/>
    <p:sldId id="893" r:id="rId69"/>
    <p:sldId id="894" r:id="rId70"/>
    <p:sldId id="895" r:id="rId71"/>
    <p:sldId id="896" r:id="rId72"/>
    <p:sldId id="897" r:id="rId73"/>
    <p:sldId id="899" r:id="rId74"/>
    <p:sldId id="898" r:id="rId75"/>
    <p:sldId id="900" r:id="rId76"/>
    <p:sldId id="901" r:id="rId77"/>
    <p:sldId id="902" r:id="rId78"/>
    <p:sldId id="310" r:id="rId79"/>
    <p:sldId id="903" r:id="rId80"/>
    <p:sldId id="904" r:id="rId81"/>
    <p:sldId id="905" r:id="rId82"/>
    <p:sldId id="906" r:id="rId83"/>
    <p:sldId id="907" r:id="rId84"/>
    <p:sldId id="908" r:id="rId85"/>
    <p:sldId id="909" r:id="rId86"/>
    <p:sldId id="910" r:id="rId87"/>
    <p:sldId id="489" r:id="rId88"/>
    <p:sldId id="459" r:id="rId89"/>
    <p:sldId id="460" r:id="rId90"/>
    <p:sldId id="490" r:id="rId91"/>
    <p:sldId id="485" r:id="rId92"/>
    <p:sldId id="911" r:id="rId93"/>
    <p:sldId id="912" r:id="rId94"/>
    <p:sldId id="913" r:id="rId95"/>
    <p:sldId id="914" r:id="rId96"/>
    <p:sldId id="915" r:id="rId97"/>
    <p:sldId id="916" r:id="rId98"/>
    <p:sldId id="917" r:id="rId99"/>
    <p:sldId id="918" r:id="rId100"/>
    <p:sldId id="919" r:id="rId101"/>
    <p:sldId id="920" r:id="rId10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66" autoAdjust="0"/>
    <p:restoredTop sz="58291" autoAdjust="0"/>
  </p:normalViewPr>
  <p:slideViewPr>
    <p:cSldViewPr>
      <p:cViewPr varScale="1">
        <p:scale>
          <a:sx n="48" d="100"/>
          <a:sy n="48" d="100"/>
        </p:scale>
        <p:origin x="1339" y="58"/>
      </p:cViewPr>
      <p:guideLst>
        <p:guide orient="horz" pos="2160"/>
        <p:guide pos="2880"/>
      </p:guideLst>
    </p:cSldViewPr>
  </p:slideViewPr>
  <p:outlineViewPr>
    <p:cViewPr>
      <p:scale>
        <a:sx n="33" d="100"/>
        <a:sy n="33" d="100"/>
      </p:scale>
      <p:origin x="0" y="7776"/>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BB69C0-E3F9-6A4A-A1F8-759B0CBCB8CF}" type="datetimeFigureOut">
              <a:rPr lang="en-US" smtClean="0"/>
              <a:t>8/20/2024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D1D411-6F79-B344-A957-AE5E3FA0C20E}" type="slidenum">
              <a:rPr lang="en-US" smtClean="0"/>
              <a:t>‹#›</a:t>
            </a:fld>
            <a:endParaRPr lang="en-US"/>
          </a:p>
        </p:txBody>
      </p:sp>
    </p:spTree>
    <p:extLst>
      <p:ext uri="{BB962C8B-B14F-4D97-AF65-F5344CB8AC3E}">
        <p14:creationId xmlns:p14="http://schemas.microsoft.com/office/powerpoint/2010/main" val="23028212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Since it is not possible here to trace all these diffuse, widely scattered strands in their complex historical development, we will instead explore the main facets of the </a:t>
            </a:r>
            <a:r>
              <a:rPr lang="en-US" altLang="en-US" dirty="0" err="1"/>
              <a:t>Brahmanic</a:t>
            </a:r>
            <a:r>
              <a:rPr lang="en-US" altLang="en-US" dirty="0"/>
              <a:t> tradition thematically: its philosophical and metaphysical elements, then its devotional and ritual aspects, and, finally, its features as a way of life. These are not in fact totally separate categories, but we will separate them somewhat for clarity. Afterward, we will look at global and political aspects of the contemporary practice of Hinduism.</a:t>
            </a:r>
          </a:p>
          <a:p>
            <a:endParaRPr lang="en-US" dirty="0"/>
          </a:p>
        </p:txBody>
      </p:sp>
      <p:sp>
        <p:nvSpPr>
          <p:cNvPr id="4" name="Slide Number Placeholder 3"/>
          <p:cNvSpPr>
            <a:spLocks noGrp="1"/>
          </p:cNvSpPr>
          <p:nvPr>
            <p:ph type="sldNum" sz="quarter" idx="5"/>
          </p:nvPr>
        </p:nvSpPr>
        <p:spPr/>
        <p:txBody>
          <a:bodyPr/>
          <a:lstStyle/>
          <a:p>
            <a:fld id="{EFD1D411-6F79-B344-A957-AE5E3FA0C20E}" type="slidenum">
              <a:rPr lang="en-US" smtClean="0"/>
              <a:t>3</a:t>
            </a:fld>
            <a:endParaRPr lang="en-US"/>
          </a:p>
        </p:txBody>
      </p:sp>
    </p:spTree>
    <p:extLst>
      <p:ext uri="{BB962C8B-B14F-4D97-AF65-F5344CB8AC3E}">
        <p14:creationId xmlns:p14="http://schemas.microsoft.com/office/powerpoint/2010/main" val="312357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18</a:t>
            </a:fld>
            <a:endParaRPr lang="en-US" altLang="en-US"/>
          </a:p>
        </p:txBody>
      </p:sp>
    </p:spTree>
    <p:extLst>
      <p:ext uri="{BB962C8B-B14F-4D97-AF65-F5344CB8AC3E}">
        <p14:creationId xmlns:p14="http://schemas.microsoft.com/office/powerpoint/2010/main" val="192741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8</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9</a:t>
            </a:fld>
            <a:endParaRPr lang="en-US" altLang="en-US"/>
          </a:p>
        </p:txBody>
      </p:sp>
    </p:spTree>
    <p:extLst>
      <p:ext uri="{BB962C8B-B14F-4D97-AF65-F5344CB8AC3E}">
        <p14:creationId xmlns:p14="http://schemas.microsoft.com/office/powerpoint/2010/main" val="2964495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10</a:t>
            </a:fld>
            <a:endParaRPr lang="en-US" altLang="en-US"/>
          </a:p>
        </p:txBody>
      </p:sp>
    </p:spTree>
    <p:extLst>
      <p:ext uri="{BB962C8B-B14F-4D97-AF65-F5344CB8AC3E}">
        <p14:creationId xmlns:p14="http://schemas.microsoft.com/office/powerpoint/2010/main" val="3651405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11</a:t>
            </a:fld>
            <a:endParaRPr lang="en-US" altLang="en-US"/>
          </a:p>
        </p:txBody>
      </p:sp>
    </p:spTree>
    <p:extLst>
      <p:ext uri="{BB962C8B-B14F-4D97-AF65-F5344CB8AC3E}">
        <p14:creationId xmlns:p14="http://schemas.microsoft.com/office/powerpoint/2010/main" val="54090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12</a:t>
            </a:fld>
            <a:endParaRPr lang="en-US" altLang="en-US"/>
          </a:p>
        </p:txBody>
      </p:sp>
    </p:spTree>
    <p:extLst>
      <p:ext uri="{BB962C8B-B14F-4D97-AF65-F5344CB8AC3E}">
        <p14:creationId xmlns:p14="http://schemas.microsoft.com/office/powerpoint/2010/main" val="296854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AAD177A2-3E3C-4AB8-8BAB-3215C28EA6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54F1A070-A92B-4042-823F-F7E62F0B24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4756" name="Slide Number Placeholder 3">
            <a:extLst>
              <a:ext uri="{FF2B5EF4-FFF2-40B4-BE49-F238E27FC236}">
                <a16:creationId xmlns:a16="http://schemas.microsoft.com/office/drawing/2014/main" id="{A0DDEBD0-4F81-43BE-BB5D-32A125453C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F53754F-CBF5-439E-90DA-4E23DB596222}" type="slidenum">
              <a:rPr lang="en-US" altLang="en-US">
                <a:latin typeface="Calibri" panose="020F0502020204030204" pitchFamily="34" charset="0"/>
              </a:rPr>
              <a:pPr/>
              <a:t>13</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16</a:t>
            </a:fld>
            <a:endParaRPr lang="en-US" altLang="en-US"/>
          </a:p>
        </p:txBody>
      </p:sp>
    </p:spTree>
    <p:extLst>
      <p:ext uri="{BB962C8B-B14F-4D97-AF65-F5344CB8AC3E}">
        <p14:creationId xmlns:p14="http://schemas.microsoft.com/office/powerpoint/2010/main" val="409945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B3E0341-A7C4-4E49-9842-B87FB1A2A5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3AF739D1-130F-4FA9-B6CB-0EEBA7A951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b="1" dirty="0"/>
              <a:t>Indo-European languages SLIDE #2</a:t>
            </a:r>
            <a:endParaRPr lang="en-US" altLang="en-US" dirty="0"/>
          </a:p>
          <a:p>
            <a:pPr eaLnBrk="1" hangingPunct="1">
              <a:spcBef>
                <a:spcPct val="0"/>
              </a:spcBef>
            </a:pPr>
            <a:r>
              <a:rPr lang="en-US" altLang="en-US" dirty="0"/>
              <a:t>Geographic range and location, sublanguage family</a:t>
            </a:r>
          </a:p>
          <a:p>
            <a:pPr eaLnBrk="1" hangingPunct="1">
              <a:spcBef>
                <a:spcPct val="0"/>
              </a:spcBef>
            </a:pPr>
            <a:r>
              <a:rPr lang="en-US" altLang="en-US" dirty="0"/>
              <a:t>Dominant metaphor is biological, so we speak of language families, sub-families, and even daughter languages that develop from previous languages</a:t>
            </a:r>
          </a:p>
          <a:p>
            <a:pPr eaLnBrk="1" hangingPunct="1">
              <a:spcBef>
                <a:spcPct val="0"/>
              </a:spcBef>
            </a:pPr>
            <a:endParaRPr lang="en-US" altLang="en-US" dirty="0"/>
          </a:p>
          <a:p>
            <a:pPr eaLnBrk="1" hangingPunct="1">
              <a:spcBef>
                <a:spcPct val="0"/>
              </a:spcBef>
            </a:pPr>
            <a:r>
              <a:rPr lang="en-US" altLang="en-US" dirty="0"/>
              <a:t>1786 English judge, Sir William Jones, similarities between Sanskrit, Greek, and Latin</a:t>
            </a:r>
          </a:p>
          <a:p>
            <a:pPr eaLnBrk="1" hangingPunct="1">
              <a:spcBef>
                <a:spcPct val="0"/>
              </a:spcBef>
            </a:pPr>
            <a:r>
              <a:rPr lang="en-US" altLang="en-US" b="1" dirty="0"/>
              <a:t>How do we know this?</a:t>
            </a:r>
          </a:p>
          <a:p>
            <a:pPr eaLnBrk="1" hangingPunct="1">
              <a:spcBef>
                <a:spcPct val="0"/>
              </a:spcBef>
            </a:pPr>
            <a:r>
              <a:rPr lang="en-US" altLang="en-US" dirty="0"/>
              <a:t>Lexical (Cognates in linguistics are words that have a common origin.) Examples from Haus / house in German; manifestation f noun; deva in Sanskrit and Indian languages, divine or deity in English, Agni – ignite or igneous </a:t>
            </a:r>
          </a:p>
          <a:p>
            <a:pPr eaLnBrk="1" hangingPunct="1">
              <a:spcBef>
                <a:spcPct val="0"/>
              </a:spcBef>
            </a:pPr>
            <a:r>
              <a:rPr lang="en-US" altLang="en-US" dirty="0"/>
              <a:t>Grammatical</a:t>
            </a:r>
          </a:p>
          <a:p>
            <a:pPr eaLnBrk="1" hangingPunct="1">
              <a:spcBef>
                <a:spcPct val="0"/>
              </a:spcBef>
            </a:pPr>
            <a:r>
              <a:rPr lang="en-US" altLang="en-US" dirty="0"/>
              <a:t>Biological model, racial, diffusion models</a:t>
            </a:r>
          </a:p>
          <a:p>
            <a:pPr eaLnBrk="1" hangingPunct="1">
              <a:spcBef>
                <a:spcPct val="0"/>
              </a:spcBef>
            </a:pPr>
            <a:endParaRPr lang="en-US" altLang="en-US" dirty="0"/>
          </a:p>
        </p:txBody>
      </p:sp>
      <p:sp>
        <p:nvSpPr>
          <p:cNvPr id="78852" name="Slide Number Placeholder 3">
            <a:extLst>
              <a:ext uri="{FF2B5EF4-FFF2-40B4-BE49-F238E27FC236}">
                <a16:creationId xmlns:a16="http://schemas.microsoft.com/office/drawing/2014/main" id="{739BA7BD-EA85-4ED6-B06D-26203326F1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EF3397-2104-441F-BCF4-9CEE643EDA85}" type="slidenum">
              <a:rPr lang="en-US" altLang="en-US"/>
              <a:pPr>
                <a:spcBef>
                  <a:spcPct val="0"/>
                </a:spcBef>
              </a:pPr>
              <a:t>17</a:t>
            </a:fld>
            <a:endParaRPr lang="en-US" altLang="en-US"/>
          </a:p>
        </p:txBody>
      </p:sp>
    </p:spTree>
    <p:extLst>
      <p:ext uri="{BB962C8B-B14F-4D97-AF65-F5344CB8AC3E}">
        <p14:creationId xmlns:p14="http://schemas.microsoft.com/office/powerpoint/2010/main" val="2528086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5800" y="1600200"/>
            <a:ext cx="3485658" cy="4514640"/>
          </a:xfrm>
          <a:prstGeom prst="rect">
            <a:avLst/>
          </a:prstGeom>
        </p:spPr>
      </p:pic>
    </p:spTree>
    <p:extLst>
      <p:ext uri="{BB962C8B-B14F-4D97-AF65-F5344CB8AC3E}">
        <p14:creationId xmlns:p14="http://schemas.microsoft.com/office/powerpoint/2010/main" val="3806056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42105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175684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55095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414019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678048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57184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2990677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37589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t>8/20/2024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t>‹#›</a:t>
            </a:fld>
            <a:endParaRPr lang="en-US"/>
          </a:p>
        </p:txBody>
      </p:sp>
    </p:spTree>
    <p:extLst>
      <p:ext uri="{BB962C8B-B14F-4D97-AF65-F5344CB8AC3E}">
        <p14:creationId xmlns:p14="http://schemas.microsoft.com/office/powerpoint/2010/main" val="64310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emf"/><Relationship Id="rId4" Type="http://schemas.openxmlformats.org/officeDocument/2006/relationships/slideLayout" Target="../slideLayouts/slideLayout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76998"/>
            <a:ext cx="9137650" cy="457202"/>
            <a:chOff x="0" y="6511923"/>
            <a:chExt cx="9137650" cy="430215"/>
          </a:xfrm>
          <a:solidFill>
            <a:schemeClr val="bg2">
              <a:lumMod val="25000"/>
            </a:schemeClr>
          </a:solidFill>
        </p:grpSpPr>
        <p:pic>
          <p:nvPicPr>
            <p:cNvPr id="8" name="Always Learning Logo" descr="Pearson: Always Learning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9" name="Pearso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566068" y="6511923"/>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dirty="0">
                <a:solidFill>
                  <a:schemeClr val="bg1"/>
                </a:solidFill>
              </a:rPr>
              <a:t>Living Religions</a:t>
            </a:r>
            <a:endParaRPr lang="en-US" sz="2000" dirty="0">
              <a:solidFill>
                <a:schemeClr val="bg1"/>
              </a:solidFill>
            </a:endParaRPr>
          </a:p>
        </p:txBody>
      </p:sp>
      <p:sp>
        <p:nvSpPr>
          <p:cNvPr id="14" name="Text Placeholder 6"/>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sz="2400" dirty="0">
                <a:solidFill>
                  <a:schemeClr val="bg1"/>
                </a:solidFill>
              </a:rPr>
              <a:t>Tenth Edition</a:t>
            </a:r>
            <a:endParaRPr lang="en-US" dirty="0"/>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p:cNvGrpSpPr/>
          <p:nvPr/>
        </p:nvGrpSpPr>
        <p:grpSpPr>
          <a:xfrm>
            <a:off x="0" y="6400800"/>
            <a:ext cx="9144000" cy="457200"/>
            <a:chOff x="0" y="6511925"/>
            <a:chExt cx="9137650" cy="430213"/>
          </a:xfrm>
          <a:solidFill>
            <a:schemeClr val="bg2">
              <a:lumMod val="2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    Copyright © 2017,</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2014, 2011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 or its affiliates.</a:t>
              </a:r>
              <a:r>
                <a:rPr lang="en-US" altLang="en-US" sz="900" b="0" baseline="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900" b="0" dirty="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Chapter 3</a:t>
            </a:r>
          </a:p>
        </p:txBody>
      </p:sp>
      <p:sp>
        <p:nvSpPr>
          <p:cNvPr id="3" name="Text Placeholder 2"/>
          <p:cNvSpPr>
            <a:spLocks noGrp="1"/>
          </p:cNvSpPr>
          <p:nvPr>
            <p:ph type="body" sz="quarter" idx="15"/>
          </p:nvPr>
        </p:nvSpPr>
        <p:spPr/>
        <p:txBody>
          <a:bodyPr/>
          <a:lstStyle/>
          <a:p>
            <a:r>
              <a:rPr lang="en-US" dirty="0"/>
              <a:t>Hinduism</a:t>
            </a:r>
          </a:p>
        </p:txBody>
      </p:sp>
    </p:spTree>
    <p:extLst>
      <p:ext uri="{BB962C8B-B14F-4D97-AF65-F5344CB8AC3E}">
        <p14:creationId xmlns:p14="http://schemas.microsoft.com/office/powerpoint/2010/main" val="243618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sz="4000" dirty="0"/>
              <a:t>Indo-European Languages</a:t>
            </a:r>
            <a:br>
              <a:rPr lang="en-US" sz="4000" dirty="0"/>
            </a:br>
            <a:r>
              <a:rPr lang="en-US" sz="4000" dirty="0"/>
              <a:t>Linguistic similarity</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10</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fontScale="92500" lnSpcReduction="10000"/>
          </a:bodyPr>
          <a:lstStyle/>
          <a:p>
            <a:r>
              <a:rPr lang="en-US" dirty="0"/>
              <a:t>Hinduism has extreme variations, and these reflect the great age of the faith tradition.</a:t>
            </a:r>
          </a:p>
          <a:p>
            <a:r>
              <a:rPr lang="en-US" dirty="0"/>
              <a:t>Hindu practices vary from extreme asceticism to extreme sensuality; from personal devotion to abstract philosophy; and from a sense of the oneness of the divine to the claim that there are 330 million deities.</a:t>
            </a:r>
          </a:p>
          <a:p>
            <a:r>
              <a:rPr lang="en-US" dirty="0"/>
              <a:t>These aspects, some scholars argue, make it difficult to define a central tradition called Hinduism.</a:t>
            </a:r>
          </a:p>
        </p:txBody>
      </p:sp>
    </p:spTree>
    <p:extLst>
      <p:ext uri="{BB962C8B-B14F-4D97-AF65-F5344CB8AC3E}">
        <p14:creationId xmlns:p14="http://schemas.microsoft.com/office/powerpoint/2010/main" val="2342576419"/>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fontScale="90000"/>
          </a:bodyPr>
          <a:lstStyle/>
          <a:p>
            <a:r>
              <a:rPr lang="en-US" altLang="en-US" dirty="0"/>
              <a:t>3.6 According to the court, to be Hindu means: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pPr marL="0" indent="0">
              <a:buNone/>
            </a:pPr>
            <a:r>
              <a:rPr lang="en-US" altLang="en-US" dirty="0"/>
              <a:t>5. Recognition that paths to salvation and truth are many</a:t>
            </a:r>
          </a:p>
          <a:p>
            <a:pPr marL="0" indent="0">
              <a:buNone/>
            </a:pPr>
            <a:r>
              <a:rPr lang="en-US" altLang="en-US" dirty="0"/>
              <a:t>6. Recognition that there may be numerous gods and goddesses to worship, without necessarily believing in worship through idols</a:t>
            </a:r>
          </a:p>
          <a:p>
            <a:pPr marL="0" indent="0">
              <a:buNone/>
            </a:pPr>
            <a:r>
              <a:rPr lang="en-US" altLang="en-US" dirty="0"/>
              <a:t>7. Unlike other religions, absence of belief in a specific set of philosophic concepts</a:t>
            </a:r>
          </a:p>
        </p:txBody>
      </p:sp>
    </p:spTree>
    <p:extLst>
      <p:ext uri="{BB962C8B-B14F-4D97-AF65-F5344CB8AC3E}">
        <p14:creationId xmlns:p14="http://schemas.microsoft.com/office/powerpoint/2010/main" val="1654064289"/>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3.1 Philosophical and metaphysical origins</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11</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a:bodyPr>
          <a:lstStyle/>
          <a:p>
            <a:r>
              <a:rPr lang="en-US" dirty="0"/>
              <a:t>The </a:t>
            </a:r>
            <a:r>
              <a:rPr lang="en-US" dirty="0" err="1"/>
              <a:t>Brahmanic</a:t>
            </a:r>
            <a:r>
              <a:rPr lang="en-US" dirty="0"/>
              <a:t> tradition may be traced back to the Vedic age.</a:t>
            </a:r>
          </a:p>
          <a:p>
            <a:r>
              <a:rPr lang="en-US" dirty="0"/>
              <a:t>Metaphysical beliefs in the Vedas were divided into various schools of thought by philosophers and sages.</a:t>
            </a:r>
          </a:p>
        </p:txBody>
      </p:sp>
    </p:spTree>
    <p:extLst>
      <p:ext uri="{BB962C8B-B14F-4D97-AF65-F5344CB8AC3E}">
        <p14:creationId xmlns:p14="http://schemas.microsoft.com/office/powerpoint/2010/main" val="2759272396"/>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3.1 Philosophical and metaphysical origins</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12</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a:bodyPr>
          <a:lstStyle/>
          <a:p>
            <a:r>
              <a:rPr lang="en-US" dirty="0"/>
              <a:t>The history and precise dating of this period is controversial.</a:t>
            </a:r>
          </a:p>
          <a:p>
            <a:r>
              <a:rPr lang="en-US" dirty="0"/>
              <a:t>Initially, scholars believed the “Aryans” from the north invaded the Indus Valley and developed the Vedas (an important base for the later development of Hinduism), but recent scholarship has questioned that.</a:t>
            </a:r>
          </a:p>
        </p:txBody>
      </p:sp>
    </p:spTree>
    <p:extLst>
      <p:ext uri="{BB962C8B-B14F-4D97-AF65-F5344CB8AC3E}">
        <p14:creationId xmlns:p14="http://schemas.microsoft.com/office/powerpoint/2010/main" val="1605442584"/>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7C58C49-142E-406F-B68D-F4449010B9A1}"/>
              </a:ext>
            </a:extLst>
          </p:cNvPr>
          <p:cNvSpPr>
            <a:spLocks noGrp="1"/>
          </p:cNvSpPr>
          <p:nvPr>
            <p:ph type="title"/>
          </p:nvPr>
        </p:nvSpPr>
        <p:spPr/>
        <p:txBody>
          <a:bodyPr/>
          <a:lstStyle/>
          <a:p>
            <a:pPr eaLnBrk="1" hangingPunct="1"/>
            <a:r>
              <a:rPr lang="en-US" altLang="en-US"/>
              <a:t>Indus River and Valley</a:t>
            </a:r>
          </a:p>
        </p:txBody>
      </p:sp>
      <p:pic>
        <p:nvPicPr>
          <p:cNvPr id="21507" name="Content Placeholder 3" descr="This is a map of the Indus River Valley. The map also displays the many rivers in India.">
            <a:extLst>
              <a:ext uri="{FF2B5EF4-FFF2-40B4-BE49-F238E27FC236}">
                <a16:creationId xmlns:a16="http://schemas.microsoft.com/office/drawing/2014/main" id="{0C681C66-66BA-4489-8932-258CB457F65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590800" y="1522413"/>
            <a:ext cx="4381500" cy="4640854"/>
          </a:xfrm>
        </p:spPr>
      </p:pic>
    </p:spTree>
  </p:cSld>
  <p:clrMapOvr>
    <a:masterClrMapping/>
  </p:clrMapOvr>
  <mc:AlternateContent xmlns:mc="http://schemas.openxmlformats.org/markup-compatibility/2006" xmlns:p14="http://schemas.microsoft.com/office/powerpoint/2010/main">
    <mc:Choice Requires="p14">
      <p:transition spd="slow" p14:dur="2000" advTm="24578"/>
    </mc:Choice>
    <mc:Fallback xmlns="">
      <p:transition spd="slow" advTm="2457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Indus Valley Civilization (2 of 3) </a:t>
            </a:r>
          </a:p>
        </p:txBody>
      </p:sp>
      <p:sp>
        <p:nvSpPr>
          <p:cNvPr id="4" name="Text Placeholder 3">
            <a:extLst>
              <a:ext uri="{FF2B5EF4-FFF2-40B4-BE49-F238E27FC236}">
                <a16:creationId xmlns:a16="http://schemas.microsoft.com/office/drawing/2014/main" id="{5EBF0E92-7C2D-43A7-8E65-3D8C72062B33}"/>
              </a:ext>
            </a:extLst>
          </p:cNvPr>
          <p:cNvSpPr>
            <a:spLocks noGrp="1"/>
          </p:cNvSpPr>
          <p:nvPr>
            <p:ph type="body" idx="1"/>
          </p:nvPr>
        </p:nvSpPr>
        <p:spPr/>
        <p:txBody>
          <a:bodyPr>
            <a:normAutofit fontScale="85000" lnSpcReduction="20000"/>
          </a:bodyPr>
          <a:lstStyle/>
          <a:p>
            <a:r>
              <a:rPr lang="en-US" dirty="0"/>
              <a:t>A seal for marking goods with undeciphered script</a:t>
            </a:r>
          </a:p>
        </p:txBody>
      </p:sp>
      <p:pic>
        <p:nvPicPr>
          <p:cNvPr id="9" name="Content Placeholder 8" descr="There are two images from the Indus Valley Civilization. &#10;One of the images is might be a seal to mark trade goods. &#10;The image on the far right is a man but it is unclear if he is a god, a king, a priest?">
            <a:extLst>
              <a:ext uri="{FF2B5EF4-FFF2-40B4-BE49-F238E27FC236}">
                <a16:creationId xmlns:a16="http://schemas.microsoft.com/office/drawing/2014/main" id="{8B063AA8-5D17-41DA-BE43-A8B417752D4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2489" y="2174875"/>
            <a:ext cx="4009609" cy="3951288"/>
          </a:xfrm>
        </p:spPr>
      </p:pic>
      <p:sp>
        <p:nvSpPr>
          <p:cNvPr id="6" name="Text Placeholder 5">
            <a:extLst>
              <a:ext uri="{FF2B5EF4-FFF2-40B4-BE49-F238E27FC236}">
                <a16:creationId xmlns:a16="http://schemas.microsoft.com/office/drawing/2014/main" id="{29C7E15D-6B5E-4A0B-8526-4F86D2B5B3D4}"/>
              </a:ext>
            </a:extLst>
          </p:cNvPr>
          <p:cNvSpPr>
            <a:spLocks noGrp="1"/>
          </p:cNvSpPr>
          <p:nvPr>
            <p:ph type="body" sz="quarter" idx="3"/>
          </p:nvPr>
        </p:nvSpPr>
        <p:spPr/>
        <p:txBody>
          <a:bodyPr>
            <a:normAutofit fontScale="85000" lnSpcReduction="20000"/>
          </a:bodyPr>
          <a:lstStyle/>
          <a:p>
            <a:r>
              <a:rPr lang="en-US" dirty="0"/>
              <a:t>This statue is tiny. A little under 7 inches tall. A god? A priest? A king?</a:t>
            </a:r>
          </a:p>
        </p:txBody>
      </p:sp>
      <p:pic>
        <p:nvPicPr>
          <p:cNvPr id="11" name="Content Placeholder 10" descr="A statue of a person&#10;&#10;Description automatically generated with medium confidence">
            <a:extLst>
              <a:ext uri="{FF2B5EF4-FFF2-40B4-BE49-F238E27FC236}">
                <a16:creationId xmlns:a16="http://schemas.microsoft.com/office/drawing/2014/main" id="{55DC7BEE-E085-4219-9FE8-5186C23FFB1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85798" y="2174875"/>
            <a:ext cx="2560229" cy="3951288"/>
          </a:xfrm>
        </p:spPr>
      </p:pic>
    </p:spTree>
    <p:extLst>
      <p:ext uri="{BB962C8B-B14F-4D97-AF65-F5344CB8AC3E}">
        <p14:creationId xmlns:p14="http://schemas.microsoft.com/office/powerpoint/2010/main" val="1879489819"/>
      </p:ext>
    </p:extLst>
  </p:cSld>
  <p:clrMapOvr>
    <a:masterClrMapping/>
  </p:clrMapOvr>
  <mc:AlternateContent xmlns:mc="http://schemas.openxmlformats.org/markup-compatibility/2006" xmlns:p14="http://schemas.microsoft.com/office/powerpoint/2010/main">
    <mc:Choice Requires="p14">
      <p:transition spd="slow" p14:dur="2000" advTm="53256"/>
    </mc:Choice>
    <mc:Fallback xmlns="">
      <p:transition spd="slow" advTm="5325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Indus Valley Civilization (3 of 3) </a:t>
            </a:r>
          </a:p>
        </p:txBody>
      </p:sp>
      <p:sp>
        <p:nvSpPr>
          <p:cNvPr id="4" name="Text Placeholder 3">
            <a:extLst>
              <a:ext uri="{FF2B5EF4-FFF2-40B4-BE49-F238E27FC236}">
                <a16:creationId xmlns:a16="http://schemas.microsoft.com/office/drawing/2014/main" id="{5EBF0E92-7C2D-43A7-8E65-3D8C72062B33}"/>
              </a:ext>
            </a:extLst>
          </p:cNvPr>
          <p:cNvSpPr>
            <a:spLocks noGrp="1"/>
          </p:cNvSpPr>
          <p:nvPr>
            <p:ph type="body" idx="1"/>
          </p:nvPr>
        </p:nvSpPr>
        <p:spPr/>
        <p:txBody>
          <a:bodyPr>
            <a:normAutofit fontScale="85000" lnSpcReduction="20000"/>
          </a:bodyPr>
          <a:lstStyle/>
          <a:p>
            <a:r>
              <a:rPr lang="en-US" dirty="0"/>
              <a:t>A seal for marking goods with undeciphered script. A yogi? A god?</a:t>
            </a:r>
          </a:p>
        </p:txBody>
      </p:sp>
      <p:sp>
        <p:nvSpPr>
          <p:cNvPr id="6" name="Text Placeholder 5">
            <a:extLst>
              <a:ext uri="{FF2B5EF4-FFF2-40B4-BE49-F238E27FC236}">
                <a16:creationId xmlns:a16="http://schemas.microsoft.com/office/drawing/2014/main" id="{29C7E15D-6B5E-4A0B-8526-4F86D2B5B3D4}"/>
              </a:ext>
            </a:extLst>
          </p:cNvPr>
          <p:cNvSpPr>
            <a:spLocks noGrp="1"/>
          </p:cNvSpPr>
          <p:nvPr>
            <p:ph type="body" sz="quarter" idx="3"/>
          </p:nvPr>
        </p:nvSpPr>
        <p:spPr/>
        <p:txBody>
          <a:bodyPr>
            <a:normAutofit fontScale="85000" lnSpcReduction="20000"/>
          </a:bodyPr>
          <a:lstStyle/>
          <a:p>
            <a:r>
              <a:rPr lang="en-US" dirty="0"/>
              <a:t>An early form of the god Shiva?</a:t>
            </a:r>
          </a:p>
        </p:txBody>
      </p:sp>
      <p:pic>
        <p:nvPicPr>
          <p:cNvPr id="8" name="Content Placeholder 7" descr="There are two images. The image on the left might be a seal. The image on the right is a modern representation of the god Shiva. An early form of Shiva might be on the seal on the right.">
            <a:extLst>
              <a:ext uri="{FF2B5EF4-FFF2-40B4-BE49-F238E27FC236}">
                <a16:creationId xmlns:a16="http://schemas.microsoft.com/office/drawing/2014/main" id="{891E9B19-04A6-4DB1-AE1D-81D7FB900A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728" y="2174875"/>
            <a:ext cx="3763131" cy="3951288"/>
          </a:xfrm>
        </p:spPr>
      </p:pic>
      <p:pic>
        <p:nvPicPr>
          <p:cNvPr id="18" name="Content Placeholder 17" descr="A painting of a person&#10;&#10;Description automatically generated with low confidence">
            <a:extLst>
              <a:ext uri="{FF2B5EF4-FFF2-40B4-BE49-F238E27FC236}">
                <a16:creationId xmlns:a16="http://schemas.microsoft.com/office/drawing/2014/main" id="{5CF9AF6E-950D-4552-9169-E3866BD243A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08587" y="2245519"/>
            <a:ext cx="2914650" cy="3810000"/>
          </a:xfrm>
        </p:spPr>
      </p:pic>
    </p:spTree>
    <p:extLst>
      <p:ext uri="{BB962C8B-B14F-4D97-AF65-F5344CB8AC3E}">
        <p14:creationId xmlns:p14="http://schemas.microsoft.com/office/powerpoint/2010/main" val="2911559238"/>
      </p:ext>
    </p:extLst>
  </p:cSld>
  <p:clrMapOvr>
    <a:masterClrMapping/>
  </p:clrMapOvr>
  <mc:AlternateContent xmlns:mc="http://schemas.openxmlformats.org/markup-compatibility/2006" xmlns:p14="http://schemas.microsoft.com/office/powerpoint/2010/main">
    <mc:Choice Requires="p14">
      <p:transition spd="slow" p14:dur="2000" advTm="31775"/>
    </mc:Choice>
    <mc:Fallback xmlns="">
      <p:transition spd="slow" advTm="3177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3.1 Philosophical and metaphysical origins</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16</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lnSpcReduction="10000"/>
          </a:bodyPr>
          <a:lstStyle/>
          <a:p>
            <a:r>
              <a:rPr lang="en-US" dirty="0"/>
              <a:t>Much of the controversy rests on interpretation of archeological data and is complicated by the fact that the script used by the Indus Valley people has not yet been deciphered.</a:t>
            </a:r>
          </a:p>
          <a:p>
            <a:r>
              <a:rPr lang="en-US" dirty="0"/>
              <a:t>Current research suggests that changes in Indus Valley sites were brought about by small-scale migrations over time rather than a violent Aryan invasion.</a:t>
            </a:r>
          </a:p>
        </p:txBody>
      </p:sp>
    </p:spTree>
    <p:extLst>
      <p:ext uri="{BB962C8B-B14F-4D97-AF65-F5344CB8AC3E}">
        <p14:creationId xmlns:p14="http://schemas.microsoft.com/office/powerpoint/2010/main" val="3781078758"/>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3.1 Philosophical and metaphysical origins</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17</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lnSpcReduction="10000"/>
          </a:bodyPr>
          <a:lstStyle/>
          <a:p>
            <a:r>
              <a:rPr lang="en-US" dirty="0"/>
              <a:t>Students may wonder whether there is any connection between the term Aryan as used here and its usage in Nazi ideology. </a:t>
            </a:r>
          </a:p>
          <a:p>
            <a:r>
              <a:rPr lang="en-US" dirty="0"/>
              <a:t>Aryan is originally a Sanskrit word. Students who investigate visual representation of Hindu deities may also notice swastikas; “swastika” too is a Sanskrit word, meaning “well-being.” These terms as used in Hinduism have nothing to do with Nazism.</a:t>
            </a:r>
          </a:p>
        </p:txBody>
      </p:sp>
    </p:spTree>
    <p:extLst>
      <p:ext uri="{BB962C8B-B14F-4D97-AF65-F5344CB8AC3E}">
        <p14:creationId xmlns:p14="http://schemas.microsoft.com/office/powerpoint/2010/main" val="1803786186"/>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3.1 Philosophical and metaphysical origins</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18</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normAutofit fontScale="92500"/>
          </a:bodyPr>
          <a:lstStyle/>
          <a:p>
            <a:r>
              <a:rPr lang="en-US" dirty="0"/>
              <a:t>The relationship of the Vedas to the Indus Valley is also in question in modern scholarship.</a:t>
            </a:r>
          </a:p>
          <a:p>
            <a:r>
              <a:rPr lang="en-US" dirty="0"/>
              <a:t>While it is difficult to reach definite answers about this controversy, we can study the Vedas to learn more about the early foundations of Hinduism. </a:t>
            </a:r>
          </a:p>
          <a:p>
            <a:r>
              <a:rPr lang="en-US" dirty="0"/>
              <a:t>It is important to note that the Vedas are the foundation of upper-caste </a:t>
            </a:r>
            <a:r>
              <a:rPr lang="en-US" dirty="0" err="1"/>
              <a:t>Brahmanic</a:t>
            </a:r>
            <a:r>
              <a:rPr lang="en-US" dirty="0"/>
              <a:t> Hinduism but not necessarily all forms of Hinduism.</a:t>
            </a:r>
          </a:p>
        </p:txBody>
      </p:sp>
    </p:spTree>
    <p:extLst>
      <p:ext uri="{BB962C8B-B14F-4D97-AF65-F5344CB8AC3E}">
        <p14:creationId xmlns:p14="http://schemas.microsoft.com/office/powerpoint/2010/main" val="760427412"/>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The Vedas are a collection of sacred hymns; the names of the different portions of the collection may be difficult for students.</a:t>
            </a:r>
          </a:p>
          <a:p>
            <a:r>
              <a:rPr lang="en-US" altLang="en-US" dirty="0"/>
              <a:t>The </a:t>
            </a:r>
            <a:r>
              <a:rPr lang="en-US" altLang="en-US" b="1" dirty="0"/>
              <a:t>Rig Veda </a:t>
            </a:r>
            <a:r>
              <a:rPr lang="en-US" altLang="en-US" dirty="0"/>
              <a:t>is the first and oldest of four collections that constitute the Vedas. </a:t>
            </a:r>
          </a:p>
          <a:p>
            <a:r>
              <a:rPr lang="en-US" altLang="en-US" dirty="0"/>
              <a:t>It praises and asks blessings from the devas or deities.</a:t>
            </a:r>
          </a:p>
          <a:p>
            <a:r>
              <a:rPr lang="en-US" altLang="en-US" dirty="0"/>
              <a:t>The other three collections contain hymns and sacred sounds for offerings to the </a:t>
            </a:r>
            <a:r>
              <a:rPr lang="en-US" altLang="en-US" b="1" dirty="0"/>
              <a:t>devas</a:t>
            </a:r>
            <a:r>
              <a:rPr lang="en-US" altLang="en-US" dirty="0"/>
              <a:t>.</a:t>
            </a:r>
          </a:p>
        </p:txBody>
      </p:sp>
    </p:spTree>
    <p:extLst>
      <p:ext uri="{BB962C8B-B14F-4D97-AF65-F5344CB8AC3E}">
        <p14:creationId xmlns:p14="http://schemas.microsoft.com/office/powerpoint/2010/main" val="718522352"/>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3065D-DE13-7FA4-F46A-E33254FD93F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D7DDF37-4D78-A459-2605-53910841CBB1}"/>
              </a:ext>
            </a:extLst>
          </p:cNvPr>
          <p:cNvSpPr>
            <a:spLocks noGrp="1"/>
          </p:cNvSpPr>
          <p:nvPr>
            <p:ph idx="1"/>
          </p:nvPr>
        </p:nvSpPr>
        <p:spPr/>
        <p:txBody>
          <a:bodyPr>
            <a:normAutofit/>
          </a:bodyPr>
          <a:lstStyle/>
          <a:p>
            <a:r>
              <a:rPr lang="en-US" dirty="0"/>
              <a:t>Hinduism is the oldest global religion, with the Vedas (the religious texts) being first carried orally sometime between 8000–6000 BCE.</a:t>
            </a:r>
          </a:p>
          <a:p>
            <a:r>
              <a:rPr lang="en-US" dirty="0"/>
              <a:t>Considerable debate persists about the earliest origins of Hinduism. </a:t>
            </a:r>
          </a:p>
          <a:p>
            <a:r>
              <a:rPr lang="en-US" dirty="0"/>
              <a:t>The term “Hinduism” itself is also controversial, for it is a name given by outsiders.</a:t>
            </a:r>
          </a:p>
          <a:p>
            <a:pPr marL="0" indent="0">
              <a:buNone/>
            </a:pPr>
            <a:endParaRPr lang="en-US" dirty="0"/>
          </a:p>
        </p:txBody>
      </p:sp>
    </p:spTree>
    <p:extLst>
      <p:ext uri="{BB962C8B-B14F-4D97-AF65-F5344CB8AC3E}">
        <p14:creationId xmlns:p14="http://schemas.microsoft.com/office/powerpoint/2010/main" val="336720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Other ancient </a:t>
            </a:r>
            <a:r>
              <a:rPr lang="en-US" altLang="en-US" b="1" dirty="0"/>
              <a:t>shruti</a:t>
            </a:r>
            <a:r>
              <a:rPr lang="en-US" altLang="en-US" dirty="0"/>
              <a:t> texts include the </a:t>
            </a:r>
            <a:r>
              <a:rPr lang="en-US" altLang="en-US" b="1" dirty="0"/>
              <a:t>Brahmanas</a:t>
            </a:r>
            <a:r>
              <a:rPr lang="en-US" altLang="en-US" dirty="0"/>
              <a:t>, the </a:t>
            </a:r>
            <a:r>
              <a:rPr lang="en-US" altLang="en-US" b="1" dirty="0" err="1"/>
              <a:t>Aranyakas</a:t>
            </a:r>
            <a:r>
              <a:rPr lang="en-US" altLang="en-US" dirty="0"/>
              <a:t>, and </a:t>
            </a:r>
            <a:r>
              <a:rPr lang="en-US" altLang="en-US" b="1" dirty="0"/>
              <a:t>Upanishads</a:t>
            </a:r>
            <a:r>
              <a:rPr lang="en-US" altLang="en-US" dirty="0"/>
              <a:t>.</a:t>
            </a:r>
          </a:p>
          <a:p>
            <a:r>
              <a:rPr lang="en-US" altLang="en-US" dirty="0"/>
              <a:t>The </a:t>
            </a:r>
            <a:r>
              <a:rPr lang="en-US" altLang="en-US" b="1" dirty="0"/>
              <a:t>Upanishads</a:t>
            </a:r>
            <a:r>
              <a:rPr lang="en-US" altLang="en-US" dirty="0"/>
              <a:t> represent mystical insights and focus on inward self-exploration as means of knowing </a:t>
            </a:r>
            <a:r>
              <a:rPr lang="en-US" altLang="en-US" b="1" dirty="0"/>
              <a:t>Brahman</a:t>
            </a:r>
            <a:r>
              <a:rPr lang="en-US" altLang="en-US" dirty="0"/>
              <a:t>, the all-pervading reality.</a:t>
            </a:r>
          </a:p>
          <a:p>
            <a:r>
              <a:rPr lang="en-US" altLang="en-US" dirty="0"/>
              <a:t>At the introductory level, understanding the nature of the Vedic </a:t>
            </a:r>
            <a:r>
              <a:rPr lang="en-US" altLang="en-US" b="1" dirty="0" err="1"/>
              <a:t>samhitas</a:t>
            </a:r>
            <a:r>
              <a:rPr lang="en-US" altLang="en-US" dirty="0"/>
              <a:t> and the </a:t>
            </a:r>
            <a:r>
              <a:rPr lang="en-US" altLang="en-US" b="1" dirty="0"/>
              <a:t>Upanishads</a:t>
            </a:r>
            <a:r>
              <a:rPr lang="en-US" altLang="en-US" dirty="0"/>
              <a:t> is most important.</a:t>
            </a:r>
          </a:p>
        </p:txBody>
      </p:sp>
    </p:spTree>
    <p:extLst>
      <p:ext uri="{BB962C8B-B14F-4D97-AF65-F5344CB8AC3E}">
        <p14:creationId xmlns:p14="http://schemas.microsoft.com/office/powerpoint/2010/main" val="140836334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Vedas were initially preserved orally, and their ritual use depends on proper oral recitation.</a:t>
            </a:r>
          </a:p>
          <a:p>
            <a:r>
              <a:rPr lang="en-US" altLang="en-US" dirty="0"/>
              <a:t>According to Hindu tradition, the Vedas were not composed by humans but rather were heard by ancient sages or rishis and then compiled by Vyasa.</a:t>
            </a:r>
          </a:p>
        </p:txBody>
      </p:sp>
    </p:spTree>
    <p:extLst>
      <p:ext uri="{BB962C8B-B14F-4D97-AF65-F5344CB8AC3E}">
        <p14:creationId xmlns:p14="http://schemas.microsoft.com/office/powerpoint/2010/main" val="576771246"/>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Different forms of the word “brahman.” </a:t>
            </a:r>
          </a:p>
          <a:p>
            <a:r>
              <a:rPr lang="en-US" altLang="en-US" dirty="0"/>
              <a:t>First, there are the </a:t>
            </a:r>
            <a:r>
              <a:rPr lang="en-US" altLang="en-US" b="1" dirty="0"/>
              <a:t>Brahmanas</a:t>
            </a:r>
            <a:r>
              <a:rPr lang="en-US" altLang="en-US" dirty="0"/>
              <a:t>, a portion of the Vedas</a:t>
            </a:r>
          </a:p>
          <a:p>
            <a:r>
              <a:rPr lang="en-US" altLang="en-US" dirty="0"/>
              <a:t>Then, there is </a:t>
            </a:r>
            <a:r>
              <a:rPr lang="en-US" altLang="en-US" b="1" dirty="0"/>
              <a:t>Brahman</a:t>
            </a:r>
            <a:r>
              <a:rPr lang="en-US" altLang="en-US" dirty="0"/>
              <a:t>, the all-pervading reality</a:t>
            </a:r>
          </a:p>
          <a:p>
            <a:r>
              <a:rPr lang="en-US" altLang="en-US" dirty="0"/>
              <a:t>There is also </a:t>
            </a:r>
            <a:r>
              <a:rPr lang="en-US" altLang="en-US" b="1" dirty="0"/>
              <a:t>Brahmin</a:t>
            </a:r>
            <a:r>
              <a:rPr lang="en-US" altLang="en-US" dirty="0"/>
              <a:t>/Brahman (as in “</a:t>
            </a:r>
            <a:r>
              <a:rPr lang="en-US" altLang="en-US" dirty="0" err="1"/>
              <a:t>Brahmanic</a:t>
            </a:r>
            <a:r>
              <a:rPr lang="en-US" altLang="en-US" dirty="0"/>
              <a:t> Hinduism”), the </a:t>
            </a:r>
            <a:r>
              <a:rPr lang="en-US" altLang="en-US" b="1" dirty="0"/>
              <a:t>priestly caste</a:t>
            </a:r>
            <a:r>
              <a:rPr lang="en-US" altLang="en-US" dirty="0"/>
              <a:t>.</a:t>
            </a:r>
          </a:p>
        </p:txBody>
      </p:sp>
    </p:spTree>
    <p:extLst>
      <p:ext uri="{BB962C8B-B14F-4D97-AF65-F5344CB8AC3E}">
        <p14:creationId xmlns:p14="http://schemas.microsoft.com/office/powerpoint/2010/main" val="345998318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endParaRPr lang="en-US" altLang="en-US" dirty="0"/>
          </a:p>
          <a:p>
            <a:endParaRPr lang="en-US" altLang="en-US" dirty="0"/>
          </a:p>
          <a:p>
            <a:r>
              <a:rPr lang="en-US" altLang="en-US" dirty="0"/>
              <a:t>The </a:t>
            </a:r>
            <a:r>
              <a:rPr lang="en-US" altLang="en-US" b="1" dirty="0"/>
              <a:t>rishis</a:t>
            </a:r>
            <a:r>
              <a:rPr lang="en-US" altLang="en-US" dirty="0"/>
              <a:t> who appear in the </a:t>
            </a:r>
            <a:r>
              <a:rPr lang="en-US" altLang="en-US" b="1" dirty="0"/>
              <a:t>Upanishads</a:t>
            </a:r>
            <a:r>
              <a:rPr lang="en-US" altLang="en-US" dirty="0"/>
              <a:t> taught that </a:t>
            </a:r>
            <a:r>
              <a:rPr lang="en-US" altLang="en-US" b="1" dirty="0"/>
              <a:t>Brahman</a:t>
            </a:r>
            <a:r>
              <a:rPr lang="en-US" altLang="en-US" dirty="0"/>
              <a:t>, the all-pervading reality, could be known from within as the subtle self or soul, </a:t>
            </a:r>
            <a:r>
              <a:rPr lang="en-US" altLang="en-US" b="1" dirty="0"/>
              <a:t>atman</a:t>
            </a:r>
            <a:r>
              <a:rPr lang="en-US" altLang="en-US" dirty="0"/>
              <a:t>.</a:t>
            </a:r>
          </a:p>
        </p:txBody>
      </p:sp>
    </p:spTree>
    <p:extLst>
      <p:ext uri="{BB962C8B-B14F-4D97-AF65-F5344CB8AC3E}">
        <p14:creationId xmlns:p14="http://schemas.microsoft.com/office/powerpoint/2010/main" val="869438042"/>
      </p:ext>
    </p:extLst>
  </p:cSld>
  <p:clrMapOvr>
    <a:masterClrMapping/>
  </p:clrMapOvr>
  <mc:AlternateContent xmlns:mc="http://schemas.openxmlformats.org/markup-compatibility/2006">
    <mc:Choice xmlns:p14="http://schemas.microsoft.com/office/powerpoint/2010/main" Requires="p14">
      <p:transition spd="slow" p14:dur="2000" advTm="31079"/>
    </mc:Choice>
    <mc:Fallback>
      <p:transition spd="slow" advTm="3107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Vedas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Upanishads relate key doctrines of Hinduism, such as </a:t>
            </a:r>
            <a:r>
              <a:rPr lang="en-US" altLang="en-US" b="1" dirty="0"/>
              <a:t>the concept of a cycle of death and rebirth </a:t>
            </a:r>
            <a:r>
              <a:rPr lang="en-US" altLang="en-US" dirty="0"/>
              <a:t>known as </a:t>
            </a:r>
            <a:r>
              <a:rPr lang="en-US" altLang="en-US" b="1" dirty="0"/>
              <a:t>samsara</a:t>
            </a:r>
            <a:r>
              <a:rPr lang="en-US" altLang="en-US" dirty="0"/>
              <a:t>, in which the </a:t>
            </a:r>
            <a:r>
              <a:rPr lang="en-US" altLang="en-US" b="1" dirty="0"/>
              <a:t>atman</a:t>
            </a:r>
            <a:r>
              <a:rPr lang="en-US" altLang="en-US" dirty="0"/>
              <a:t> is continually reborn according to the results of one’s actions, or </a:t>
            </a:r>
            <a:r>
              <a:rPr lang="en-US" altLang="en-US" b="1" dirty="0"/>
              <a:t>karma</a:t>
            </a:r>
            <a:r>
              <a:rPr lang="en-US" altLang="en-US" dirty="0"/>
              <a:t>.</a:t>
            </a:r>
          </a:p>
          <a:p>
            <a:r>
              <a:rPr lang="en-US" altLang="en-US" dirty="0"/>
              <a:t>The rishis sought to escape this cycle of death and rebirth and attain moksha, liberation from samsara.</a:t>
            </a:r>
          </a:p>
        </p:txBody>
      </p:sp>
    </p:spTree>
    <p:extLst>
      <p:ext uri="{BB962C8B-B14F-4D97-AF65-F5344CB8AC3E}">
        <p14:creationId xmlns:p14="http://schemas.microsoft.com/office/powerpoint/2010/main" val="2821181042"/>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3.2 Theistic foundations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worship of major deities persisted during the Vedic period and was later written down.</a:t>
            </a:r>
          </a:p>
          <a:p>
            <a:r>
              <a:rPr lang="en-US" altLang="en-US" dirty="0"/>
              <a:t>Eventually </a:t>
            </a:r>
            <a:r>
              <a:rPr lang="en-US" altLang="en-US" b="1" dirty="0"/>
              <a:t>bhakti</a:t>
            </a:r>
            <a:r>
              <a:rPr lang="en-US" altLang="en-US" dirty="0"/>
              <a:t>, the intensive devotion to a personal manifestation of </a:t>
            </a:r>
            <a:r>
              <a:rPr lang="en-US" altLang="en-US" b="1" dirty="0"/>
              <a:t>Brahman</a:t>
            </a:r>
            <a:r>
              <a:rPr lang="en-US" altLang="en-US" dirty="0"/>
              <a:t>, became the heart of Hinduism.</a:t>
            </a:r>
          </a:p>
        </p:txBody>
      </p:sp>
    </p:spTree>
    <p:extLst>
      <p:ext uri="{BB962C8B-B14F-4D97-AF65-F5344CB8AC3E}">
        <p14:creationId xmlns:p14="http://schemas.microsoft.com/office/powerpoint/2010/main" val="281084072"/>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epics and Puranas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Arising after 500 CE, the epics and Puranas illustrate the trend toward personal love for a deity.</a:t>
            </a:r>
          </a:p>
          <a:p>
            <a:r>
              <a:rPr lang="en-US" altLang="en-US" dirty="0"/>
              <a:t>The two major epics are the Ramayana and the Mahabharata.</a:t>
            </a:r>
          </a:p>
        </p:txBody>
      </p:sp>
    </p:spTree>
    <p:extLst>
      <p:ext uri="{BB962C8B-B14F-4D97-AF65-F5344CB8AC3E}">
        <p14:creationId xmlns:p14="http://schemas.microsoft.com/office/powerpoint/2010/main" val="2226052834"/>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epics and Puranas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a:bodyPr>
          <a:lstStyle/>
          <a:p>
            <a:r>
              <a:rPr lang="en-US" altLang="en-US" dirty="0"/>
              <a:t>The epics illustrate aspects of the theory of </a:t>
            </a:r>
            <a:r>
              <a:rPr lang="en-US" altLang="en-US" b="1" dirty="0"/>
              <a:t>yugas</a:t>
            </a:r>
            <a:r>
              <a:rPr lang="en-US" altLang="en-US" dirty="0"/>
              <a:t> or ages, according to which the cosmos passes through a series of four ages, with </a:t>
            </a:r>
            <a:r>
              <a:rPr lang="en-US" altLang="en-US" b="1" dirty="0"/>
              <a:t>dharma</a:t>
            </a:r>
            <a:r>
              <a:rPr lang="en-US" altLang="en-US" dirty="0"/>
              <a:t> or moral order gradually declining in each era.</a:t>
            </a:r>
          </a:p>
          <a:p>
            <a:r>
              <a:rPr lang="en-US" altLang="en-US" dirty="0"/>
              <a:t>Vishnu therefore incarnates himself (as an </a:t>
            </a:r>
            <a:r>
              <a:rPr lang="en-US" altLang="en-US" b="1" dirty="0"/>
              <a:t>avatar</a:t>
            </a:r>
            <a:r>
              <a:rPr lang="en-US" altLang="en-US" dirty="0"/>
              <a:t>) to ameliorate the situation.</a:t>
            </a:r>
          </a:p>
          <a:p>
            <a:r>
              <a:rPr lang="en-US" altLang="en-US" dirty="0"/>
              <a:t>The world is understood currently to be in the fourth and most degenerate age, the </a:t>
            </a:r>
            <a:r>
              <a:rPr lang="en-US" altLang="en-US" b="1" dirty="0"/>
              <a:t>Kali Yuga</a:t>
            </a:r>
            <a:r>
              <a:rPr lang="en-US" altLang="en-US" dirty="0"/>
              <a:t>.</a:t>
            </a:r>
          </a:p>
        </p:txBody>
      </p:sp>
    </p:spTree>
    <p:extLst>
      <p:ext uri="{BB962C8B-B14F-4D97-AF65-F5344CB8AC3E}">
        <p14:creationId xmlns:p14="http://schemas.microsoft.com/office/powerpoint/2010/main" val="4145104837"/>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epics and Puranas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The </a:t>
            </a:r>
            <a:r>
              <a:rPr lang="en-US" altLang="en-US" b="1" dirty="0"/>
              <a:t>Ramayana</a:t>
            </a:r>
            <a:r>
              <a:rPr lang="en-US" altLang="en-US" dirty="0"/>
              <a:t>, compiled sometime between 400 BCE and 200 CE, depicts the duties (i.e., dharma) involved in various kinds of relationships through its telling of the story of the prince Rama, his wife </a:t>
            </a:r>
            <a:r>
              <a:rPr lang="en-US" altLang="en-US" dirty="0" err="1"/>
              <a:t>Shita</a:t>
            </a:r>
            <a:r>
              <a:rPr lang="en-US" altLang="en-US" dirty="0"/>
              <a:t>, and a wider cast of characters. </a:t>
            </a:r>
          </a:p>
          <a:p>
            <a:r>
              <a:rPr lang="en-US" altLang="en-US" dirty="0"/>
              <a:t>The story exists both in a Sanskrit version and multiple vernacular oral and written traditions.</a:t>
            </a:r>
          </a:p>
        </p:txBody>
      </p:sp>
    </p:spTree>
    <p:extLst>
      <p:ext uri="{BB962C8B-B14F-4D97-AF65-F5344CB8AC3E}">
        <p14:creationId xmlns:p14="http://schemas.microsoft.com/office/powerpoint/2010/main" val="3821713821"/>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epics and Puranas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vast </a:t>
            </a:r>
            <a:r>
              <a:rPr lang="en-US" altLang="en-US" b="1" dirty="0"/>
              <a:t>Mahabharata</a:t>
            </a:r>
            <a:r>
              <a:rPr lang="en-US" altLang="en-US" dirty="0"/>
              <a:t>, composed perhaps sometime between 4000 BCE and 400 CE, includes one of the best-known texts of Hinduism, the </a:t>
            </a:r>
            <a:r>
              <a:rPr lang="en-US" altLang="en-US" b="1" dirty="0"/>
              <a:t>Bhagavad-Gita</a:t>
            </a:r>
            <a:r>
              <a:rPr lang="en-US" altLang="en-US" dirty="0"/>
              <a:t>, which relates a dialogue between </a:t>
            </a:r>
            <a:r>
              <a:rPr lang="en-US" altLang="en-US" b="1" dirty="0"/>
              <a:t>Krishna</a:t>
            </a:r>
            <a:r>
              <a:rPr lang="en-US" altLang="en-US" dirty="0"/>
              <a:t> and </a:t>
            </a:r>
            <a:r>
              <a:rPr lang="en-US" altLang="en-US" b="1" dirty="0"/>
              <a:t>Arjuna</a:t>
            </a:r>
            <a:r>
              <a:rPr lang="en-US" altLang="en-US" dirty="0"/>
              <a:t> at the beginning of a battle between two sides of a family</a:t>
            </a:r>
          </a:p>
        </p:txBody>
      </p:sp>
    </p:spTree>
    <p:extLst>
      <p:ext uri="{BB962C8B-B14F-4D97-AF65-F5344CB8AC3E}">
        <p14:creationId xmlns:p14="http://schemas.microsoft.com/office/powerpoint/2010/main" val="446436237"/>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98FD-69BD-46A3-9006-1A9819403F49}"/>
              </a:ext>
            </a:extLst>
          </p:cNvPr>
          <p:cNvSpPr>
            <a:spLocks noGrp="1"/>
          </p:cNvSpPr>
          <p:nvPr>
            <p:ph type="title"/>
          </p:nvPr>
        </p:nvSpPr>
        <p:spPr/>
        <p:txBody>
          <a:bodyPr/>
          <a:lstStyle/>
          <a:p>
            <a:r>
              <a:rPr lang="en-US" dirty="0"/>
              <a:t>"Hinduism" as a Phenomena</a:t>
            </a:r>
          </a:p>
        </p:txBody>
      </p:sp>
      <p:sp>
        <p:nvSpPr>
          <p:cNvPr id="3" name="Content Placeholder 2">
            <a:extLst>
              <a:ext uri="{FF2B5EF4-FFF2-40B4-BE49-F238E27FC236}">
                <a16:creationId xmlns:a16="http://schemas.microsoft.com/office/drawing/2014/main" id="{70A8EC00-D4C3-480C-92F8-70E35A265D04}"/>
              </a:ext>
            </a:extLst>
          </p:cNvPr>
          <p:cNvSpPr>
            <a:spLocks noGrp="1"/>
          </p:cNvSpPr>
          <p:nvPr>
            <p:ph idx="1"/>
          </p:nvPr>
        </p:nvSpPr>
        <p:spPr/>
        <p:txBody>
          <a:bodyPr>
            <a:normAutofit/>
          </a:bodyPr>
          <a:lstStyle/>
          <a:p>
            <a:pPr marL="0" indent="-273050" eaLnBrk="1" hangingPunct="1">
              <a:spcBef>
                <a:spcPct val="0"/>
              </a:spcBef>
            </a:pPr>
            <a:r>
              <a:rPr lang="en-US" altLang="en-US" dirty="0"/>
              <a:t>First used in English in 1830</a:t>
            </a:r>
          </a:p>
          <a:p>
            <a:pPr marL="0" indent="-273050" eaLnBrk="1" hangingPunct="1">
              <a:spcBef>
                <a:spcPct val="0"/>
              </a:spcBef>
            </a:pPr>
            <a:r>
              <a:rPr lang="en-US" altLang="en-US" dirty="0"/>
              <a:t>Originated in Persian language (area in and around Iran)</a:t>
            </a:r>
          </a:p>
          <a:p>
            <a:pPr marL="0" indent="-273050" eaLnBrk="1" hangingPunct="1">
              <a:spcBef>
                <a:spcPct val="0"/>
              </a:spcBef>
            </a:pPr>
            <a:r>
              <a:rPr lang="en-US" altLang="en-US" dirty="0"/>
              <a:t>Muslims (1200-1750)</a:t>
            </a:r>
          </a:p>
          <a:p>
            <a:pPr marL="0" indent="-273050" eaLnBrk="1" hangingPunct="1">
              <a:spcBef>
                <a:spcPct val="0"/>
              </a:spcBef>
            </a:pPr>
            <a:r>
              <a:rPr lang="en-US" altLang="en-US" dirty="0"/>
              <a:t>British (1750-1947)</a:t>
            </a:r>
          </a:p>
          <a:p>
            <a:pPr marL="0" indent="-273050" eaLnBrk="1" hangingPunct="1">
              <a:spcBef>
                <a:spcPct val="0"/>
              </a:spcBef>
            </a:pPr>
            <a:endParaRPr lang="en-US" altLang="en-US" dirty="0"/>
          </a:p>
          <a:p>
            <a:endParaRPr lang="en-US" b="1" dirty="0">
              <a:solidFill>
                <a:srgbClr val="053F55"/>
              </a:solidFill>
              <a:effectLst/>
              <a:latin typeface="georgia" panose="02040502050405020303" pitchFamily="18" charset="0"/>
            </a:endParaRPr>
          </a:p>
        </p:txBody>
      </p:sp>
    </p:spTree>
    <p:extLst>
      <p:ext uri="{BB962C8B-B14F-4D97-AF65-F5344CB8AC3E}">
        <p14:creationId xmlns:p14="http://schemas.microsoft.com/office/powerpoint/2010/main" val="2214581071"/>
      </p:ext>
    </p:extLst>
  </p:cSld>
  <p:clrMapOvr>
    <a:masterClrMapping/>
  </p:clrMapOvr>
  <mc:AlternateContent xmlns:mc="http://schemas.openxmlformats.org/markup-compatibility/2006" xmlns:p14="http://schemas.microsoft.com/office/powerpoint/2010/main">
    <mc:Choice Requires="p14">
      <p:transition spd="slow" p14:dur="2000" advTm="58409"/>
    </mc:Choice>
    <mc:Fallback xmlns="">
      <p:transition spd="slow" advTm="584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The epics and Puranas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a:t>
            </a:r>
            <a:r>
              <a:rPr lang="en-US" altLang="en-US" b="1" dirty="0"/>
              <a:t>Puranas</a:t>
            </a:r>
            <a:r>
              <a:rPr lang="en-US" altLang="en-US" dirty="0"/>
              <a:t> (traditionally 18 in number), which were probably compiled between 500 and 1500 CE, detail the vast mythology of the Hindu pantheon. </a:t>
            </a:r>
          </a:p>
          <a:p>
            <a:r>
              <a:rPr lang="en-US" altLang="en-US" dirty="0"/>
              <a:t>Especially popular is the </a:t>
            </a:r>
            <a:r>
              <a:rPr lang="en-US" altLang="en-US" b="1" dirty="0"/>
              <a:t>Bhagavata Purana</a:t>
            </a:r>
            <a:r>
              <a:rPr lang="en-US" altLang="en-US" dirty="0"/>
              <a:t>, which tells the tale of </a:t>
            </a:r>
            <a:r>
              <a:rPr lang="en-US" altLang="en-US" b="1" dirty="0"/>
              <a:t>Krishna</a:t>
            </a:r>
            <a:r>
              <a:rPr lang="en-US" altLang="en-US" dirty="0"/>
              <a:t> as a mischievous child and his playful activities with the </a:t>
            </a:r>
            <a:r>
              <a:rPr lang="en-US" altLang="en-US" b="1" dirty="0" err="1"/>
              <a:t>gopis</a:t>
            </a:r>
            <a:r>
              <a:rPr lang="en-US" altLang="en-US" dirty="0"/>
              <a:t> or cowherd girls.</a:t>
            </a:r>
          </a:p>
        </p:txBody>
      </p:sp>
    </p:spTree>
    <p:extLst>
      <p:ext uri="{BB962C8B-B14F-4D97-AF65-F5344CB8AC3E}">
        <p14:creationId xmlns:p14="http://schemas.microsoft.com/office/powerpoint/2010/main" val="1869905932"/>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Devotional traditions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In ancient times, rituals involving fire sacrifice and recitation of the Vedas were apparently dominant.</a:t>
            </a:r>
          </a:p>
          <a:p>
            <a:r>
              <a:rPr lang="en-US" altLang="en-US" dirty="0"/>
              <a:t>The </a:t>
            </a:r>
            <a:r>
              <a:rPr lang="en-US" altLang="en-US" b="1" dirty="0"/>
              <a:t>bhakti</a:t>
            </a:r>
            <a:r>
              <a:rPr lang="en-US" altLang="en-US" dirty="0"/>
              <a:t> or devotional approach, however, gradually came to dominate around 600 CE.</a:t>
            </a:r>
          </a:p>
          <a:p>
            <a:r>
              <a:rPr lang="en-US" altLang="en-US" dirty="0"/>
              <a:t>It was open to both women and </a:t>
            </a:r>
            <a:r>
              <a:rPr lang="en-US" altLang="en-US" b="1" dirty="0" err="1"/>
              <a:t>shudras</a:t>
            </a:r>
            <a:r>
              <a:rPr lang="en-US" altLang="en-US" dirty="0"/>
              <a:t> (manual laborers and artisans), who had been excluded from direct participation in Vedic ritual.</a:t>
            </a:r>
          </a:p>
        </p:txBody>
      </p:sp>
    </p:spTree>
    <p:extLst>
      <p:ext uri="{BB962C8B-B14F-4D97-AF65-F5344CB8AC3E}">
        <p14:creationId xmlns:p14="http://schemas.microsoft.com/office/powerpoint/2010/main" val="3063782966"/>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Devotional traditions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There are three major groupings of people: </a:t>
            </a:r>
            <a:r>
              <a:rPr lang="en-US" altLang="en-US" b="1" dirty="0"/>
              <a:t>Vaishnavas</a:t>
            </a:r>
            <a:r>
              <a:rPr lang="en-US" altLang="en-US" dirty="0"/>
              <a:t>, who worship </a:t>
            </a:r>
            <a:r>
              <a:rPr lang="en-US" altLang="en-US" b="1" dirty="0"/>
              <a:t>Vishnu</a:t>
            </a:r>
            <a:r>
              <a:rPr lang="en-US" altLang="en-US" dirty="0"/>
              <a:t> (and deities associated with him), </a:t>
            </a:r>
          </a:p>
          <a:p>
            <a:r>
              <a:rPr lang="en-US" altLang="en-US" b="1" dirty="0" err="1"/>
              <a:t>Shaivas</a:t>
            </a:r>
            <a:r>
              <a:rPr lang="en-US" altLang="en-US" dirty="0"/>
              <a:t>, who worship </a:t>
            </a:r>
            <a:r>
              <a:rPr lang="en-US" altLang="en-US" b="1" dirty="0"/>
              <a:t>Shiva</a:t>
            </a:r>
            <a:r>
              <a:rPr lang="en-US" altLang="en-US" dirty="0"/>
              <a:t> (and deities associated with him), and </a:t>
            </a:r>
          </a:p>
          <a:p>
            <a:r>
              <a:rPr lang="en-US" altLang="en-US" b="1" dirty="0" err="1"/>
              <a:t>Shaktas</a:t>
            </a:r>
            <a:r>
              <a:rPr lang="en-US" altLang="en-US" dirty="0"/>
              <a:t>, who worship a Mother Goddess.</a:t>
            </a:r>
          </a:p>
          <a:p>
            <a:r>
              <a:rPr lang="en-US" altLang="en-US" dirty="0"/>
              <a:t>While many people have a chosen deity, they may also worship other deities for various reasons.</a:t>
            </a:r>
          </a:p>
        </p:txBody>
      </p:sp>
    </p:spTree>
    <p:extLst>
      <p:ext uri="{BB962C8B-B14F-4D97-AF65-F5344CB8AC3E}">
        <p14:creationId xmlns:p14="http://schemas.microsoft.com/office/powerpoint/2010/main" val="1989031294"/>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Devotional traditions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There are three major groupings of people: </a:t>
            </a:r>
            <a:r>
              <a:rPr lang="en-US" altLang="en-US" b="1" dirty="0"/>
              <a:t>Vaishnavas</a:t>
            </a:r>
            <a:r>
              <a:rPr lang="en-US" altLang="en-US" dirty="0"/>
              <a:t>, who worship </a:t>
            </a:r>
            <a:r>
              <a:rPr lang="en-US" altLang="en-US" b="1" dirty="0"/>
              <a:t>Vishnu</a:t>
            </a:r>
            <a:r>
              <a:rPr lang="en-US" altLang="en-US" dirty="0"/>
              <a:t> (and deities associated with him), </a:t>
            </a:r>
          </a:p>
          <a:p>
            <a:r>
              <a:rPr lang="en-US" altLang="en-US" b="1" dirty="0" err="1"/>
              <a:t>Shaivas</a:t>
            </a:r>
            <a:r>
              <a:rPr lang="en-US" altLang="en-US" dirty="0"/>
              <a:t>, who worship </a:t>
            </a:r>
            <a:r>
              <a:rPr lang="en-US" altLang="en-US" b="1" dirty="0"/>
              <a:t>Shiva</a:t>
            </a:r>
            <a:r>
              <a:rPr lang="en-US" altLang="en-US" dirty="0"/>
              <a:t> (and deities associated with him), and </a:t>
            </a:r>
          </a:p>
          <a:p>
            <a:r>
              <a:rPr lang="en-US" altLang="en-US" b="1" dirty="0" err="1"/>
              <a:t>Shaktas</a:t>
            </a:r>
            <a:r>
              <a:rPr lang="en-US" altLang="en-US" dirty="0"/>
              <a:t>, who worship a Mother Goddess.</a:t>
            </a:r>
          </a:p>
          <a:p>
            <a:r>
              <a:rPr lang="en-US" altLang="en-US" dirty="0"/>
              <a:t>While many people have a chosen deity, they may also worship other deities for various reasons.</a:t>
            </a:r>
          </a:p>
        </p:txBody>
      </p:sp>
    </p:spTree>
    <p:extLst>
      <p:ext uri="{BB962C8B-B14F-4D97-AF65-F5344CB8AC3E}">
        <p14:creationId xmlns:p14="http://schemas.microsoft.com/office/powerpoint/2010/main" val="2858374767"/>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Devotional traditions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endParaRPr lang="en-US" altLang="en-US" dirty="0"/>
          </a:p>
          <a:p>
            <a:endParaRPr lang="en-US" altLang="en-US" dirty="0"/>
          </a:p>
          <a:p>
            <a:r>
              <a:rPr lang="en-US" altLang="en-US" dirty="0"/>
              <a:t>It is important to point out that the three major groupings do not constitute hard boundaries; people may worship a variety of gods and goddesses for various purposes at different points in their lives.</a:t>
            </a:r>
          </a:p>
          <a:p>
            <a:pPr marL="0" indent="0">
              <a:buNone/>
            </a:pPr>
            <a:endParaRPr lang="en-US" altLang="en-US" dirty="0"/>
          </a:p>
        </p:txBody>
      </p:sp>
    </p:spTree>
    <p:extLst>
      <p:ext uri="{BB962C8B-B14F-4D97-AF65-F5344CB8AC3E}">
        <p14:creationId xmlns:p14="http://schemas.microsoft.com/office/powerpoint/2010/main" val="259038530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a:t>
            </a:r>
            <a:r>
              <a:rPr lang="en-US" altLang="en-US" dirty="0" err="1"/>
              <a:t>Shaktas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a:t>
            </a:r>
            <a:r>
              <a:rPr lang="en-US" altLang="en-US" b="1" dirty="0"/>
              <a:t>Shakta</a:t>
            </a:r>
            <a:r>
              <a:rPr lang="en-US" altLang="en-US" dirty="0"/>
              <a:t> tradition may or may not include the Vedic path.</a:t>
            </a:r>
          </a:p>
          <a:p>
            <a:r>
              <a:rPr lang="en-US" altLang="en-US" dirty="0"/>
              <a:t> The power of the goddess is known as </a:t>
            </a:r>
            <a:r>
              <a:rPr lang="en-US" altLang="en-US" b="1" dirty="0"/>
              <a:t>shakti</a:t>
            </a:r>
            <a:r>
              <a:rPr lang="en-US" altLang="en-US" dirty="0"/>
              <a:t>. This feminine power may manifest in many forms, from village goddesses associated with a particular locale to the great goddesses of upper-class mythology.</a:t>
            </a:r>
          </a:p>
        </p:txBody>
      </p:sp>
    </p:spTree>
    <p:extLst>
      <p:ext uri="{BB962C8B-B14F-4D97-AF65-F5344CB8AC3E}">
        <p14:creationId xmlns:p14="http://schemas.microsoft.com/office/powerpoint/2010/main" val="106793373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a:t>
            </a:r>
            <a:r>
              <a:rPr lang="en-US" altLang="en-US" dirty="0" err="1"/>
              <a:t>Shaktas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10000"/>
          </a:bodyPr>
          <a:lstStyle/>
          <a:p>
            <a:r>
              <a:rPr lang="en-US" altLang="en-US" dirty="0"/>
              <a:t>Important goddesses include Durga, Kali, Lakshmi, and Saraswati.</a:t>
            </a:r>
          </a:p>
          <a:p>
            <a:r>
              <a:rPr lang="en-US" altLang="en-US" dirty="0"/>
              <a:t>The goddess may be fierce or gentle.</a:t>
            </a:r>
          </a:p>
          <a:p>
            <a:r>
              <a:rPr lang="en-US" altLang="en-US" dirty="0"/>
              <a:t>Her worship may be linked to nature, especially trees and rivers.</a:t>
            </a:r>
          </a:p>
          <a:p>
            <a:r>
              <a:rPr lang="en-US" altLang="en-US" dirty="0"/>
              <a:t>Texts called </a:t>
            </a:r>
            <a:r>
              <a:rPr lang="en-US" altLang="en-US" b="1" dirty="0"/>
              <a:t>Tantras</a:t>
            </a:r>
            <a:r>
              <a:rPr lang="en-US" altLang="en-US" dirty="0"/>
              <a:t> provide instructions for worshiping the feminine divine.</a:t>
            </a:r>
          </a:p>
          <a:p>
            <a:r>
              <a:rPr lang="en-US" altLang="en-US" b="1" dirty="0"/>
              <a:t>Shakti</a:t>
            </a:r>
            <a:r>
              <a:rPr lang="en-US" altLang="en-US" dirty="0"/>
              <a:t> is a key concept for the gods as well, for each has a female consort known as his </a:t>
            </a:r>
            <a:r>
              <a:rPr lang="en-US" altLang="en-US" b="1" dirty="0"/>
              <a:t>shakti</a:t>
            </a:r>
          </a:p>
        </p:txBody>
      </p:sp>
    </p:spTree>
    <p:extLst>
      <p:ext uri="{BB962C8B-B14F-4D97-AF65-F5344CB8AC3E}">
        <p14:creationId xmlns:p14="http://schemas.microsoft.com/office/powerpoint/2010/main" val="270006817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descr="This is an image of Durgā’s slaying of the great buffalo demon, Mahisha (Mahishasura).">
            <a:extLst>
              <a:ext uri="{FF2B5EF4-FFF2-40B4-BE49-F238E27FC236}">
                <a16:creationId xmlns:a16="http://schemas.microsoft.com/office/drawing/2014/main" id="{3DC2BC2B-784D-E176-FFD8-0045CFBFC56F}"/>
              </a:ext>
            </a:extLst>
          </p:cNvPr>
          <p:cNvSpPr>
            <a:spLocks noGrp="1"/>
          </p:cNvSpPr>
          <p:nvPr>
            <p:ph type="title"/>
          </p:nvPr>
        </p:nvSpPr>
        <p:spPr/>
        <p:txBody>
          <a:bodyPr>
            <a:normAutofit fontScale="90000"/>
          </a:bodyPr>
          <a:lstStyle/>
          <a:p>
            <a:pPr marL="342900" indent="-342900"/>
            <a:r>
              <a:rPr lang="en-US" altLang="en-US" sz="4000" dirty="0" err="1"/>
              <a:t>Durgā’s</a:t>
            </a:r>
            <a:r>
              <a:rPr lang="en-US" altLang="en-US" sz="4000" dirty="0"/>
              <a:t> slaying of the great buffalo demon, </a:t>
            </a:r>
            <a:r>
              <a:rPr lang="en-US" altLang="en-US" sz="4000" dirty="0" err="1"/>
              <a:t>Mahisha</a:t>
            </a:r>
            <a:r>
              <a:rPr lang="en-US" altLang="en-US" sz="4000" dirty="0"/>
              <a:t> (</a:t>
            </a:r>
            <a:r>
              <a:rPr lang="en-US" altLang="en-US" sz="4000" dirty="0" err="1"/>
              <a:t>Mahishasura</a:t>
            </a:r>
            <a:r>
              <a:rPr lang="en-US" altLang="en-US" sz="4000" dirty="0"/>
              <a:t>)</a:t>
            </a:r>
          </a:p>
        </p:txBody>
      </p:sp>
      <p:pic>
        <p:nvPicPr>
          <p:cNvPr id="12291" name="Content Placeholder 6" descr="This is an image of Durga slaying of the great buffalo demon (Mahisha)">
            <a:extLst>
              <a:ext uri="{FF2B5EF4-FFF2-40B4-BE49-F238E27FC236}">
                <a16:creationId xmlns:a16="http://schemas.microsoft.com/office/drawing/2014/main" id="{08E1F128-C5A2-AAEC-16CF-4D5335CAFFA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22350" y="1600200"/>
            <a:ext cx="2908300" cy="4525963"/>
          </a:xfrm>
        </p:spPr>
      </p:pic>
      <p:sp>
        <p:nvSpPr>
          <p:cNvPr id="12292" name="Content Placeholder 5">
            <a:extLst>
              <a:ext uri="{FF2B5EF4-FFF2-40B4-BE49-F238E27FC236}">
                <a16:creationId xmlns:a16="http://schemas.microsoft.com/office/drawing/2014/main" id="{BE2F8303-5ABF-B027-7E5A-70776D073D1A}"/>
              </a:ext>
            </a:extLst>
          </p:cNvPr>
          <p:cNvSpPr>
            <a:spLocks noGrp="1"/>
          </p:cNvSpPr>
          <p:nvPr>
            <p:ph sz="half" idx="2"/>
          </p:nvPr>
        </p:nvSpPr>
        <p:spPr/>
        <p:txBody>
          <a:bodyPr/>
          <a:lstStyle/>
          <a:p>
            <a:pPr marL="571500" indent="-514350"/>
            <a:r>
              <a:rPr lang="en-US" altLang="en-US" sz="2400" dirty="0" err="1"/>
              <a:t>Mahisha</a:t>
            </a:r>
            <a:r>
              <a:rPr lang="en-US" altLang="en-US" sz="2400" dirty="0"/>
              <a:t> gains power to be the invincible conqueror of the universe from Brahma</a:t>
            </a:r>
          </a:p>
          <a:p>
            <a:pPr marL="571500" indent="-514350"/>
            <a:r>
              <a:rPr lang="en-US" altLang="en-US" sz="2400" dirty="0"/>
              <a:t>Goes on rampage</a:t>
            </a:r>
          </a:p>
          <a:p>
            <a:pPr marL="571500" indent="-514350"/>
            <a:r>
              <a:rPr lang="en-US" altLang="en-US" sz="2400" dirty="0"/>
              <a:t>Lower gods and Brahma, Vishnu, &amp; Shiva emit their anger, create </a:t>
            </a:r>
            <a:r>
              <a:rPr lang="en-US" altLang="en-US" sz="2400" dirty="0" err="1"/>
              <a:t>Durgā</a:t>
            </a:r>
            <a:endParaRPr lang="en-US" altLang="en-US" sz="2400" dirty="0"/>
          </a:p>
          <a:p>
            <a:pPr marL="571500" indent="-514350"/>
            <a:r>
              <a:rPr lang="en-US" altLang="en-US" sz="2400" dirty="0"/>
              <a:t>Arm her with their individual weapons to defeat the demon</a:t>
            </a:r>
          </a:p>
          <a:p>
            <a:pPr marL="571500" indent="-514350"/>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4F28B9F-88B8-E272-4F4F-C72B7E38DEFB}"/>
              </a:ext>
            </a:extLst>
          </p:cNvPr>
          <p:cNvSpPr>
            <a:spLocks noGrp="1"/>
          </p:cNvSpPr>
          <p:nvPr>
            <p:ph type="title"/>
          </p:nvPr>
        </p:nvSpPr>
        <p:spPr/>
        <p:txBody>
          <a:bodyPr/>
          <a:lstStyle/>
          <a:p>
            <a:r>
              <a:rPr lang="en-US" altLang="en-US"/>
              <a:t>Kālī “black, dark”</a:t>
            </a:r>
          </a:p>
        </p:txBody>
      </p:sp>
      <p:pic>
        <p:nvPicPr>
          <p:cNvPr id="23555" name="Content Placeholder 4" descr="This is an image in her Kali in her wrathful form.">
            <a:extLst>
              <a:ext uri="{FF2B5EF4-FFF2-40B4-BE49-F238E27FC236}">
                <a16:creationId xmlns:a16="http://schemas.microsoft.com/office/drawing/2014/main" id="{69D58639-CBE7-557B-ECBA-1167B9C0BB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90600" y="1600200"/>
            <a:ext cx="3022600" cy="4525963"/>
          </a:xfrm>
        </p:spPr>
      </p:pic>
      <p:sp>
        <p:nvSpPr>
          <p:cNvPr id="23556" name="Content Placeholder 3">
            <a:extLst>
              <a:ext uri="{FF2B5EF4-FFF2-40B4-BE49-F238E27FC236}">
                <a16:creationId xmlns:a16="http://schemas.microsoft.com/office/drawing/2014/main" id="{5AA9D00D-AFA2-8A25-93CE-73D32599A881}"/>
              </a:ext>
            </a:extLst>
          </p:cNvPr>
          <p:cNvSpPr>
            <a:spLocks noGrp="1"/>
          </p:cNvSpPr>
          <p:nvPr>
            <p:ph sz="half" idx="2"/>
          </p:nvPr>
        </p:nvSpPr>
        <p:spPr/>
        <p:txBody>
          <a:bodyPr/>
          <a:lstStyle/>
          <a:p>
            <a:r>
              <a:rPr lang="en-US" altLang="en-US"/>
              <a:t>Usually thought to be malevolent side of Pārvatī or Dūrga</a:t>
            </a:r>
          </a:p>
          <a:p>
            <a:r>
              <a:rPr lang="en-US" altLang="en-US"/>
              <a:t>Blood sacrifices common in eastern India, Nepal, and Bangladesh</a:t>
            </a:r>
          </a:p>
          <a:p>
            <a:r>
              <a:rPr lang="en-US" altLang="en-US"/>
              <a:t>Independent goddess not in Purāṇas, later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17B67468-FD4D-0762-D633-6E436D216049}"/>
              </a:ext>
            </a:extLst>
          </p:cNvPr>
          <p:cNvSpPr>
            <a:spLocks noGrp="1"/>
          </p:cNvSpPr>
          <p:nvPr>
            <p:ph type="title"/>
          </p:nvPr>
        </p:nvSpPr>
        <p:spPr/>
        <p:txBody>
          <a:bodyPr/>
          <a:lstStyle/>
          <a:p>
            <a:r>
              <a:rPr lang="en-US" altLang="en-US" dirty="0"/>
              <a:t>Laxmi “Goddess of Fortune”</a:t>
            </a:r>
          </a:p>
        </p:txBody>
      </p:sp>
      <p:pic>
        <p:nvPicPr>
          <p:cNvPr id="44035" name="Content Placeholder 4" descr="These two images are modern posters of the &quot;Goddess of Fortunate,&quot; Laxmi.">
            <a:extLst>
              <a:ext uri="{FF2B5EF4-FFF2-40B4-BE49-F238E27FC236}">
                <a16:creationId xmlns:a16="http://schemas.microsoft.com/office/drawing/2014/main" id="{2A4E8A09-A6A5-CE46-81A8-5C06133E674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79250" y="1600200"/>
            <a:ext cx="3101975" cy="4525963"/>
          </a:xfrm>
        </p:spPr>
      </p:pic>
      <p:pic>
        <p:nvPicPr>
          <p:cNvPr id="44036" name="Content Placeholder 5" descr="lakshmi.jpg">
            <a:extLst>
              <a:ext uri="{FF2B5EF4-FFF2-40B4-BE49-F238E27FC236}">
                <a16:creationId xmlns:a16="http://schemas.microsoft.com/office/drawing/2014/main" id="{204BFB64-B689-5465-F734-09E65DEBC0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38713" y="1600200"/>
            <a:ext cx="3457575" cy="4525963"/>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58B0-1B0A-ECA7-C49C-2631F4D67B9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34E43FE-DD6B-F545-8907-4FDBBFA3FFDF}"/>
              </a:ext>
            </a:extLst>
          </p:cNvPr>
          <p:cNvSpPr>
            <a:spLocks noGrp="1"/>
          </p:cNvSpPr>
          <p:nvPr>
            <p:ph idx="1"/>
          </p:nvPr>
        </p:nvSpPr>
        <p:spPr/>
        <p:txBody>
          <a:bodyPr>
            <a:normAutofit fontScale="92500"/>
          </a:bodyPr>
          <a:lstStyle/>
          <a:p>
            <a:r>
              <a:rPr lang="en-US" dirty="0"/>
              <a:t>This chapter, therefore, focuses on the main facets of the </a:t>
            </a:r>
            <a:r>
              <a:rPr lang="en-US" dirty="0" err="1"/>
              <a:t>Brahmanic</a:t>
            </a:r>
            <a:r>
              <a:rPr lang="en-US" dirty="0"/>
              <a:t> tradition that is typically referred to as “Hinduism.” </a:t>
            </a:r>
          </a:p>
          <a:p>
            <a:r>
              <a:rPr lang="en-US" dirty="0"/>
              <a:t>Students coming to understand this religion need to become familiar with an array of terms. </a:t>
            </a:r>
          </a:p>
          <a:p>
            <a:r>
              <a:rPr lang="en-US" dirty="0"/>
              <a:t>Though numerous, these terms are extremely important for grasping major concepts and practices in this diverse faith.</a:t>
            </a:r>
          </a:p>
          <a:p>
            <a:r>
              <a:rPr lang="en-US" dirty="0"/>
              <a:t>There are 84 flashcards for this chapter</a:t>
            </a:r>
          </a:p>
        </p:txBody>
      </p:sp>
    </p:spTree>
    <p:extLst>
      <p:ext uri="{BB962C8B-B14F-4D97-AF65-F5344CB8AC3E}">
        <p14:creationId xmlns:p14="http://schemas.microsoft.com/office/powerpoint/2010/main" val="1135815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6E6FD2C6-B208-F033-3C9F-587865AAA1F6}"/>
              </a:ext>
            </a:extLst>
          </p:cNvPr>
          <p:cNvSpPr>
            <a:spLocks noGrp="1"/>
          </p:cNvSpPr>
          <p:nvPr>
            <p:ph type="title"/>
          </p:nvPr>
        </p:nvSpPr>
        <p:spPr/>
        <p:txBody>
          <a:bodyPr>
            <a:normAutofit fontScale="90000"/>
          </a:bodyPr>
          <a:lstStyle/>
          <a:p>
            <a:r>
              <a:rPr lang="en-US" altLang="en-US"/>
              <a:t>Gajalakshmi </a:t>
            </a:r>
            <a:br>
              <a:rPr lang="en-US" altLang="en-US"/>
            </a:br>
            <a:r>
              <a:rPr lang="en-US" altLang="en-US"/>
              <a:t>“Lakshmi with elephants”</a:t>
            </a:r>
          </a:p>
        </p:txBody>
      </p:sp>
      <p:sp>
        <p:nvSpPr>
          <p:cNvPr id="45059" name="Text Placeholder 6">
            <a:extLst>
              <a:ext uri="{FF2B5EF4-FFF2-40B4-BE49-F238E27FC236}">
                <a16:creationId xmlns:a16="http://schemas.microsoft.com/office/drawing/2014/main" id="{158542A5-E7BD-4BC7-6C92-AD8D3A5664BC}"/>
              </a:ext>
            </a:extLst>
          </p:cNvPr>
          <p:cNvSpPr>
            <a:spLocks noGrp="1"/>
          </p:cNvSpPr>
          <p:nvPr>
            <p:ph type="body" idx="1"/>
          </p:nvPr>
        </p:nvSpPr>
        <p:spPr/>
        <p:txBody>
          <a:bodyPr/>
          <a:lstStyle/>
          <a:p>
            <a:pPr algn="ctr"/>
            <a:r>
              <a:rPr lang="en-US" altLang="en-US" b="0"/>
              <a:t>Bharhut (2</a:t>
            </a:r>
            <a:r>
              <a:rPr lang="en-US" altLang="en-US" b="0" baseline="30000"/>
              <a:t>nd</a:t>
            </a:r>
            <a:r>
              <a:rPr lang="en-US" altLang="en-US" b="0"/>
              <a:t> century BCE) </a:t>
            </a:r>
          </a:p>
        </p:txBody>
      </p:sp>
      <p:pic>
        <p:nvPicPr>
          <p:cNvPr id="45060" name="Content Placeholder 4" descr="The image on the far left is an standing archelogy site in India from the 2nd century BCE. &#10;On the right is a modern poster print of Laxmi">
            <a:extLst>
              <a:ext uri="{FF2B5EF4-FFF2-40B4-BE49-F238E27FC236}">
                <a16:creationId xmlns:a16="http://schemas.microsoft.com/office/drawing/2014/main" id="{0F5A8B3E-6DD4-4566-67AA-A2F33AEF7FE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2209800"/>
            <a:ext cx="3989388" cy="4284663"/>
          </a:xfrm>
        </p:spPr>
      </p:pic>
      <p:sp>
        <p:nvSpPr>
          <p:cNvPr id="45061" name="Text Placeholder 7">
            <a:extLst>
              <a:ext uri="{FF2B5EF4-FFF2-40B4-BE49-F238E27FC236}">
                <a16:creationId xmlns:a16="http://schemas.microsoft.com/office/drawing/2014/main" id="{579BC7D6-1912-7A00-1277-EC2395F65F3C}"/>
              </a:ext>
            </a:extLst>
          </p:cNvPr>
          <p:cNvSpPr>
            <a:spLocks noGrp="1"/>
          </p:cNvSpPr>
          <p:nvPr>
            <p:ph type="body" sz="quarter" idx="3"/>
          </p:nvPr>
        </p:nvSpPr>
        <p:spPr/>
        <p:txBody>
          <a:bodyPr/>
          <a:lstStyle/>
          <a:p>
            <a:pPr algn="ctr"/>
            <a:r>
              <a:rPr lang="en-US" altLang="en-US" b="0"/>
              <a:t>Modern poster print</a:t>
            </a:r>
          </a:p>
        </p:txBody>
      </p:sp>
      <p:pic>
        <p:nvPicPr>
          <p:cNvPr id="45062" name="Content Placeholder 5" descr="gajalakshmi.jpg">
            <a:extLst>
              <a:ext uri="{FF2B5EF4-FFF2-40B4-BE49-F238E27FC236}">
                <a16:creationId xmlns:a16="http://schemas.microsoft.com/office/drawing/2014/main" id="{3A3F9659-279D-A20B-997C-9162C396767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4953000" y="2133600"/>
            <a:ext cx="3200400" cy="4348163"/>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lstStyle/>
          <a:p>
            <a:r>
              <a:rPr lang="en-US" altLang="en-US" dirty="0"/>
              <a:t>3.3 </a:t>
            </a:r>
            <a:r>
              <a:rPr lang="en-US" altLang="en-US" dirty="0" err="1"/>
              <a:t>Shaivas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20000"/>
          </a:bodyPr>
          <a:lstStyle/>
          <a:p>
            <a:r>
              <a:rPr lang="en-US" altLang="en-US" dirty="0"/>
              <a:t>The god Shiva may be represented in a variety of forms, as the lord of yoga, as husband of the goddess Parvati, and to some </a:t>
            </a:r>
            <a:r>
              <a:rPr lang="en-US" altLang="en-US" dirty="0" err="1"/>
              <a:t>Shaivas</a:t>
            </a:r>
            <a:r>
              <a:rPr lang="en-US" altLang="en-US" dirty="0"/>
              <a:t> as the </a:t>
            </a:r>
            <a:r>
              <a:rPr lang="en-US" altLang="en-US" dirty="0" err="1"/>
              <a:t>attributeless</a:t>
            </a:r>
            <a:r>
              <a:rPr lang="en-US" altLang="en-US" dirty="0"/>
              <a:t> supreme deity.</a:t>
            </a:r>
          </a:p>
          <a:p>
            <a:r>
              <a:rPr lang="en-US" altLang="en-US" dirty="0"/>
              <a:t>Shiva and his </a:t>
            </a:r>
            <a:r>
              <a:rPr lang="en-US" altLang="en-US" b="1" dirty="0"/>
              <a:t>shakti</a:t>
            </a:r>
            <a:r>
              <a:rPr lang="en-US" altLang="en-US" dirty="0"/>
              <a:t> may be portrayed together as an androgynous figure and may also be represented by a </a:t>
            </a:r>
            <a:r>
              <a:rPr lang="en-US" altLang="en-US" b="1" dirty="0"/>
              <a:t>lingam</a:t>
            </a:r>
            <a:r>
              <a:rPr lang="en-US" altLang="en-US" dirty="0"/>
              <a:t> within a </a:t>
            </a:r>
            <a:r>
              <a:rPr lang="en-US" altLang="en-US" b="1" dirty="0"/>
              <a:t>yoni</a:t>
            </a:r>
            <a:r>
              <a:rPr lang="en-US" altLang="en-US" dirty="0"/>
              <a:t>.</a:t>
            </a:r>
          </a:p>
          <a:p>
            <a:r>
              <a:rPr lang="en-US" altLang="en-US" dirty="0"/>
              <a:t>Shiva’s son </a:t>
            </a:r>
            <a:r>
              <a:rPr lang="en-US" altLang="en-US" b="1" dirty="0"/>
              <a:t>Ganesh</a:t>
            </a:r>
            <a:r>
              <a:rPr lang="en-US" altLang="en-US" dirty="0"/>
              <a:t> (created by Parvati) may be familiar to some students—he has an elephant head and his favor is sought at the beginning of any new venture.</a:t>
            </a:r>
            <a:endParaRPr lang="en-US" altLang="en-US" b="1" dirty="0"/>
          </a:p>
        </p:txBody>
      </p:sp>
    </p:spTree>
    <p:extLst>
      <p:ext uri="{BB962C8B-B14F-4D97-AF65-F5344CB8AC3E}">
        <p14:creationId xmlns:p14="http://schemas.microsoft.com/office/powerpoint/2010/main" val="3122302097"/>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a:extLst>
              <a:ext uri="{FF2B5EF4-FFF2-40B4-BE49-F238E27FC236}">
                <a16:creationId xmlns:a16="http://schemas.microsoft.com/office/drawing/2014/main" id="{4B07DC24-1A41-2AE5-8366-F8969A6B5372}"/>
              </a:ext>
            </a:extLst>
          </p:cNvPr>
          <p:cNvSpPr>
            <a:spLocks noGrp="1"/>
          </p:cNvSpPr>
          <p:nvPr>
            <p:ph type="title"/>
          </p:nvPr>
        </p:nvSpPr>
        <p:spPr/>
        <p:txBody>
          <a:bodyPr/>
          <a:lstStyle/>
          <a:p>
            <a:r>
              <a:rPr lang="en-US" altLang="en-US" dirty="0"/>
              <a:t>Shiva</a:t>
            </a:r>
          </a:p>
        </p:txBody>
      </p:sp>
      <p:pic>
        <p:nvPicPr>
          <p:cNvPr id="4099" name="Content Placeholder 3" descr="These two images are modern posters of the god Shiva. He can be identified with his trident and lingams.">
            <a:extLst>
              <a:ext uri="{FF2B5EF4-FFF2-40B4-BE49-F238E27FC236}">
                <a16:creationId xmlns:a16="http://schemas.microsoft.com/office/drawing/2014/main" id="{E5C382DA-D152-59B0-DF44-5997B30AB2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55638" y="1608221"/>
            <a:ext cx="3451225" cy="4549775"/>
          </a:xfrm>
        </p:spPr>
      </p:pic>
      <p:pic>
        <p:nvPicPr>
          <p:cNvPr id="4100" name="Content Placeholder 6" descr="siva.jpg">
            <a:extLst>
              <a:ext uri="{FF2B5EF4-FFF2-40B4-BE49-F238E27FC236}">
                <a16:creationId xmlns:a16="http://schemas.microsoft.com/office/drawing/2014/main" id="{3EC39660-3552-6C30-927A-486E5DEBB5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37138" y="1600200"/>
            <a:ext cx="3260725" cy="452596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3.3 Vaishnavas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god Vishnu has been worshiped since Vedic times.</a:t>
            </a:r>
          </a:p>
          <a:p>
            <a:r>
              <a:rPr lang="en-US" altLang="en-US" dirty="0"/>
              <a:t>He is understood to have appeared in a series of earthly incarnations, some in animal form.</a:t>
            </a:r>
          </a:p>
          <a:p>
            <a:r>
              <a:rPr lang="en-US" altLang="en-US" dirty="0"/>
              <a:t>Two of his most well-known incarnations are the gods </a:t>
            </a:r>
            <a:r>
              <a:rPr lang="en-US" altLang="en-US" b="1" dirty="0"/>
              <a:t>Rama</a:t>
            </a:r>
            <a:r>
              <a:rPr lang="en-US" altLang="en-US" dirty="0"/>
              <a:t> and </a:t>
            </a:r>
            <a:r>
              <a:rPr lang="en-US" altLang="en-US" b="1" dirty="0"/>
              <a:t>Krishna</a:t>
            </a:r>
            <a:r>
              <a:rPr lang="en-US" altLang="en-US" dirty="0"/>
              <a:t> (though Krishna may be revered without reference to Vishnu).</a:t>
            </a:r>
            <a:endParaRPr lang="en-US" altLang="en-US" b="1" dirty="0"/>
          </a:p>
        </p:txBody>
      </p:sp>
    </p:spTree>
    <p:extLst>
      <p:ext uri="{BB962C8B-B14F-4D97-AF65-F5344CB8AC3E}">
        <p14:creationId xmlns:p14="http://schemas.microsoft.com/office/powerpoint/2010/main" val="235684759"/>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AA54-E325-23EE-B26E-05EBF12B87F1}"/>
              </a:ext>
            </a:extLst>
          </p:cNvPr>
          <p:cNvSpPr>
            <a:spLocks noGrp="1"/>
          </p:cNvSpPr>
          <p:nvPr>
            <p:ph type="title"/>
          </p:nvPr>
        </p:nvSpPr>
        <p:spPr/>
        <p:txBody>
          <a:bodyPr/>
          <a:lstStyle/>
          <a:p>
            <a:pPr eaLnBrk="1" fontAlgn="auto" hangingPunct="1">
              <a:spcBef>
                <a:spcPts val="0"/>
              </a:spcBef>
              <a:spcAft>
                <a:spcPts val="0"/>
              </a:spcAft>
              <a:defRPr/>
            </a:pPr>
            <a:r>
              <a:rPr lang="en-US" dirty="0"/>
              <a:t>   Vishnu</a:t>
            </a:r>
            <a:endParaRPr dirty="0"/>
          </a:p>
        </p:txBody>
      </p:sp>
      <p:pic>
        <p:nvPicPr>
          <p:cNvPr id="14339" name="Content Placeholder 4" descr="This is a poster image of Vishnu. He has two avatars that incarnate: Rama and Krishna">
            <a:extLst>
              <a:ext uri="{FF2B5EF4-FFF2-40B4-BE49-F238E27FC236}">
                <a16:creationId xmlns:a16="http://schemas.microsoft.com/office/drawing/2014/main" id="{70E35EE3-5F71-CB0D-EA2E-E88F18B051A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38200" y="1600200"/>
            <a:ext cx="3152775" cy="4525963"/>
          </a:xfrm>
        </p:spPr>
      </p:pic>
      <p:sp>
        <p:nvSpPr>
          <p:cNvPr id="14340" name="Content Placeholder 4" descr="Avatar, “incarnation”, implies a deliberate descent from higher spiritual realms to lower realms of existence for special purposes. The most two important avataras Rama and Krishna.&#10;">
            <a:extLst>
              <a:ext uri="{FF2B5EF4-FFF2-40B4-BE49-F238E27FC236}">
                <a16:creationId xmlns:a16="http://schemas.microsoft.com/office/drawing/2014/main" id="{710822DE-54F0-76C4-EE17-648392384400}"/>
              </a:ext>
            </a:extLst>
          </p:cNvPr>
          <p:cNvSpPr>
            <a:spLocks noGrp="1"/>
          </p:cNvSpPr>
          <p:nvPr>
            <p:ph sz="half" idx="2"/>
          </p:nvPr>
        </p:nvSpPr>
        <p:spPr/>
        <p:txBody>
          <a:bodyPr>
            <a:normAutofit lnSpcReduction="10000"/>
          </a:bodyPr>
          <a:lstStyle/>
          <a:p>
            <a:pPr marL="0" indent="-273050" eaLnBrk="1" hangingPunct="1">
              <a:buFont typeface="Wingdings" panose="05000000000000000000" pitchFamily="2" charset="2"/>
              <a:buChar char="§"/>
            </a:pPr>
            <a:r>
              <a:rPr lang="en-US" altLang="en-US" dirty="0"/>
              <a:t>10 Avatars</a:t>
            </a:r>
          </a:p>
          <a:p>
            <a:pPr marL="0" indent="-273050" eaLnBrk="1" hangingPunct="1">
              <a:buFont typeface="Wingdings" panose="05000000000000000000" pitchFamily="2" charset="2"/>
              <a:buChar char="§"/>
            </a:pPr>
            <a:r>
              <a:rPr lang="en-US" altLang="en-US" dirty="0"/>
              <a:t>Avatar, “incarnation”, implies a deliberate descent from higher spiritual realms to lower realms of existence for special purposes</a:t>
            </a:r>
          </a:p>
          <a:p>
            <a:pPr marL="0" indent="-273050" eaLnBrk="1" hangingPunct="1">
              <a:buFont typeface="Wingdings" panose="05000000000000000000" pitchFamily="2" charset="2"/>
              <a:buChar char="§"/>
            </a:pPr>
            <a:r>
              <a:rPr lang="en-US" altLang="en-US" dirty="0"/>
              <a:t>Most important:</a:t>
            </a:r>
          </a:p>
          <a:p>
            <a:pPr marL="400050" lvl="1" indent="-273050" eaLnBrk="1" hangingPunct="1">
              <a:buFont typeface="Wingdings" panose="05000000000000000000" pitchFamily="2" charset="2"/>
              <a:buChar char="§"/>
            </a:pPr>
            <a:r>
              <a:rPr lang="en-US" altLang="en-US" dirty="0"/>
              <a:t>Rama</a:t>
            </a:r>
          </a:p>
          <a:p>
            <a:pPr marL="400050" lvl="1" indent="-273050" eaLnBrk="1" hangingPunct="1">
              <a:buFont typeface="Wingdings" panose="05000000000000000000" pitchFamily="2" charset="2"/>
              <a:buChar char="§"/>
            </a:pPr>
            <a:r>
              <a:rPr lang="en-US" altLang="en-US" dirty="0"/>
              <a:t>Krishna</a:t>
            </a:r>
          </a:p>
        </p:txBody>
      </p:sp>
      <p:sp>
        <p:nvSpPr>
          <p:cNvPr id="14341" name="Slide Number Placeholder 3">
            <a:extLst>
              <a:ext uri="{FF2B5EF4-FFF2-40B4-BE49-F238E27FC236}">
                <a16:creationId xmlns:a16="http://schemas.microsoft.com/office/drawing/2014/main" id="{29EF583E-E67E-0749-1E7A-B303E459B2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D453EB-75F1-4C61-9749-1DCAD3C10E99}" type="slidenum">
              <a:rPr lang="en-US" altLang="en-US">
                <a:solidFill>
                  <a:srgbClr val="898989"/>
                </a:solidFill>
              </a:rPr>
              <a:pPr eaLnBrk="1" hangingPunct="1"/>
              <a:t>44</a:t>
            </a:fld>
            <a:endParaRPr lang="en-US" altLang="en-US">
              <a:solidFill>
                <a:srgbClr val="89898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646D005C-4631-4562-A9EC-98E63F4AC489}"/>
              </a:ext>
            </a:extLst>
          </p:cNvPr>
          <p:cNvSpPr>
            <a:spLocks noGrp="1"/>
          </p:cNvSpPr>
          <p:nvPr>
            <p:ph type="title"/>
          </p:nvPr>
        </p:nvSpPr>
        <p:spPr/>
        <p:txBody>
          <a:bodyPr/>
          <a:lstStyle/>
          <a:p>
            <a:r>
              <a:rPr lang="en-US" altLang="en-US"/>
              <a:t>Viṣṇu and Lakṣmī</a:t>
            </a:r>
          </a:p>
        </p:txBody>
      </p:sp>
      <p:pic>
        <p:nvPicPr>
          <p:cNvPr id="47107" name="Content Placeholder 4" descr="On the left is an old image of Visnu and Laksmi and on the right is a modern poster of them.">
            <a:extLst>
              <a:ext uri="{FF2B5EF4-FFF2-40B4-BE49-F238E27FC236}">
                <a16:creationId xmlns:a16="http://schemas.microsoft.com/office/drawing/2014/main" id="{15323362-7AB8-48C1-8AA8-0246FAB8EFE7}"/>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914400" y="1524000"/>
            <a:ext cx="3051175" cy="4525963"/>
          </a:xfrm>
        </p:spPr>
      </p:pic>
      <p:pic>
        <p:nvPicPr>
          <p:cNvPr id="47108" name="Content Placeholder 5" descr="vishnu_lakshmi.jpg">
            <a:extLst>
              <a:ext uri="{FF2B5EF4-FFF2-40B4-BE49-F238E27FC236}">
                <a16:creationId xmlns:a16="http://schemas.microsoft.com/office/drawing/2014/main" id="{B22C1616-9552-43D3-8D95-572F44478FF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4648200" y="1897063"/>
            <a:ext cx="4038600" cy="3932237"/>
          </a:xfrm>
        </p:spPr>
      </p:pic>
      <p:pic>
        <p:nvPicPr>
          <p:cNvPr id="2" name="Audio 1">
            <a:hlinkClick r:id="" action="ppaction://media"/>
            <a:extLst>
              <a:ext uri="{FF2B5EF4-FFF2-40B4-BE49-F238E27FC236}">
                <a16:creationId xmlns:a16="http://schemas.microsoft.com/office/drawing/2014/main" id="{AFE7EF8E-E72E-471D-BFEF-32F3D02CF2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836"/>
    </mc:Choice>
    <mc:Fallback xmlns="">
      <p:transition spd="slow" advTm="10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4F0F92D3-F081-1883-8F6F-C8467BF08EC5}"/>
              </a:ext>
            </a:extLst>
          </p:cNvPr>
          <p:cNvSpPr>
            <a:spLocks noGrp="1"/>
          </p:cNvSpPr>
          <p:nvPr>
            <p:ph type="title"/>
          </p:nvPr>
        </p:nvSpPr>
        <p:spPr/>
        <p:txBody>
          <a:bodyPr/>
          <a:lstStyle/>
          <a:p>
            <a:r>
              <a:rPr lang="en-US" altLang="en-US" dirty="0"/>
              <a:t>Krishna</a:t>
            </a:r>
          </a:p>
        </p:txBody>
      </p:sp>
      <p:pic>
        <p:nvPicPr>
          <p:cNvPr id="32771" name="Content Placeholder 4" descr="These are two images of Krishna. On the fair left he is portrayed on a calendar. On the right is an image of a boy acting as Krishna, who is naughty and steals butter.">
            <a:extLst>
              <a:ext uri="{FF2B5EF4-FFF2-40B4-BE49-F238E27FC236}">
                <a16:creationId xmlns:a16="http://schemas.microsoft.com/office/drawing/2014/main" id="{0394F69B-9EF0-5D94-31AD-1DE46E5180C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93775" y="1600200"/>
            <a:ext cx="2965450" cy="4525963"/>
          </a:xfrm>
        </p:spPr>
      </p:pic>
      <p:pic>
        <p:nvPicPr>
          <p:cNvPr id="32772" name="Content Placeholder 7" descr="ARTSTOR_103_41822001485687.jpg">
            <a:extLst>
              <a:ext uri="{FF2B5EF4-FFF2-40B4-BE49-F238E27FC236}">
                <a16:creationId xmlns:a16="http://schemas.microsoft.com/office/drawing/2014/main" id="{F968AB21-E25A-9B54-EE53-71493244787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92713" y="1600200"/>
            <a:ext cx="2949575" cy="4525963"/>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7">
            <a:extLst>
              <a:ext uri="{FF2B5EF4-FFF2-40B4-BE49-F238E27FC236}">
                <a16:creationId xmlns:a16="http://schemas.microsoft.com/office/drawing/2014/main" id="{A858F9F4-5B79-AA03-69A6-FB4507B96C53}"/>
              </a:ext>
            </a:extLst>
          </p:cNvPr>
          <p:cNvSpPr>
            <a:spLocks noGrp="1"/>
          </p:cNvSpPr>
          <p:nvPr>
            <p:ph type="title"/>
          </p:nvPr>
        </p:nvSpPr>
        <p:spPr/>
        <p:txBody>
          <a:bodyPr/>
          <a:lstStyle/>
          <a:p>
            <a:r>
              <a:rPr lang="en-US" altLang="en-US" dirty="0"/>
              <a:t>Mount Govardhan</a:t>
            </a:r>
          </a:p>
        </p:txBody>
      </p:sp>
      <p:pic>
        <p:nvPicPr>
          <p:cNvPr id="47107" name="Content Placeholder 4" descr="Mount Govardhan is where Krishna is from. Here is holding up the mountain, inspiring awe in his worshippers.">
            <a:extLst>
              <a:ext uri="{FF2B5EF4-FFF2-40B4-BE49-F238E27FC236}">
                <a16:creationId xmlns:a16="http://schemas.microsoft.com/office/drawing/2014/main" id="{F000AECC-52AB-978D-4944-F51389C999B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381125" y="1417638"/>
            <a:ext cx="6381750" cy="4845678"/>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E9AE2C0-82B2-4AE5-345D-04A350D8A1C9}"/>
              </a:ext>
            </a:extLst>
          </p:cNvPr>
          <p:cNvSpPr>
            <a:spLocks noGrp="1"/>
          </p:cNvSpPr>
          <p:nvPr>
            <p:ph type="title"/>
          </p:nvPr>
        </p:nvSpPr>
        <p:spPr/>
        <p:txBody>
          <a:bodyPr/>
          <a:lstStyle/>
          <a:p>
            <a:r>
              <a:rPr lang="en-US" altLang="en-US" dirty="0"/>
              <a:t>Krishna &amp; Radha</a:t>
            </a:r>
          </a:p>
        </p:txBody>
      </p:sp>
      <p:pic>
        <p:nvPicPr>
          <p:cNvPr id="59395" name="Content Placeholder 4" descr="These two images of Krishna and Radha. Krishna is playing the flute while they relax by the river.">
            <a:extLst>
              <a:ext uri="{FF2B5EF4-FFF2-40B4-BE49-F238E27FC236}">
                <a16:creationId xmlns:a16="http://schemas.microsoft.com/office/drawing/2014/main" id="{E4E90849-947A-668F-0ECC-34EE401C289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82625" y="1600200"/>
            <a:ext cx="3587750" cy="4525963"/>
          </a:xfrm>
        </p:spPr>
      </p:pic>
      <p:pic>
        <p:nvPicPr>
          <p:cNvPr id="59396" name="Content Placeholder 5" descr="krishna &amp; radha.jpg">
            <a:extLst>
              <a:ext uri="{FF2B5EF4-FFF2-40B4-BE49-F238E27FC236}">
                <a16:creationId xmlns:a16="http://schemas.microsoft.com/office/drawing/2014/main" id="{7151CAE3-19C1-CED6-839F-C678CE5716D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38750" y="2030413"/>
            <a:ext cx="2857500" cy="366712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42D-14DA-ADA9-D245-2A0128D5B1CD}"/>
              </a:ext>
            </a:extLst>
          </p:cNvPr>
          <p:cNvSpPr>
            <a:spLocks noGrp="1"/>
          </p:cNvSpPr>
          <p:nvPr>
            <p:ph type="title"/>
          </p:nvPr>
        </p:nvSpPr>
        <p:spPr/>
        <p:txBody>
          <a:bodyPr/>
          <a:lstStyle/>
          <a:p>
            <a:pPr eaLnBrk="1" fontAlgn="auto" hangingPunct="1">
              <a:spcBef>
                <a:spcPts val="0"/>
              </a:spcBef>
              <a:spcAft>
                <a:spcPts val="0"/>
              </a:spcAft>
              <a:defRPr/>
            </a:pPr>
            <a:r>
              <a:rPr lang="en-US" altLang="en-US" dirty="0"/>
              <a:t>Rama &amp; Sita</a:t>
            </a:r>
            <a:endParaRPr dirty="0">
              <a:solidFill>
                <a:schemeClr val="tx2">
                  <a:shade val="85000"/>
                  <a:satMod val="150000"/>
                </a:schemeClr>
              </a:solidFill>
            </a:endParaRPr>
          </a:p>
        </p:txBody>
      </p:sp>
      <p:sp>
        <p:nvSpPr>
          <p:cNvPr id="16387" name="Slide Number Placeholder 3">
            <a:extLst>
              <a:ext uri="{FF2B5EF4-FFF2-40B4-BE49-F238E27FC236}">
                <a16:creationId xmlns:a16="http://schemas.microsoft.com/office/drawing/2014/main" id="{691BF1E0-1F80-CA37-EB69-921A93369BB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5A47588-1FA9-43CF-8FF3-44BABA345FB6}" type="slidenum">
              <a:rPr lang="en-US" altLang="en-US">
                <a:solidFill>
                  <a:srgbClr val="898989"/>
                </a:solidFill>
              </a:rPr>
              <a:pPr eaLnBrk="1" hangingPunct="1"/>
              <a:t>49</a:t>
            </a:fld>
            <a:endParaRPr lang="en-US" altLang="en-US">
              <a:solidFill>
                <a:srgbClr val="898989"/>
              </a:solidFill>
            </a:endParaRPr>
          </a:p>
        </p:txBody>
      </p:sp>
      <p:pic>
        <p:nvPicPr>
          <p:cNvPr id="16388" name="Content Placeholder 6" descr="This picture of Rama and Sita, the cosmic parents. ">
            <a:extLst>
              <a:ext uri="{FF2B5EF4-FFF2-40B4-BE49-F238E27FC236}">
                <a16:creationId xmlns:a16="http://schemas.microsoft.com/office/drawing/2014/main" id="{7F680749-9ECC-45CE-9B8F-6CBD20CAEC8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879850" y="1559050"/>
            <a:ext cx="3384300" cy="4671929"/>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58B0-1B0A-ECA7-C49C-2631F4D67B9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34E43FE-DD6B-F545-8907-4FDBBFA3FFDF}"/>
              </a:ext>
            </a:extLst>
          </p:cNvPr>
          <p:cNvSpPr>
            <a:spLocks noGrp="1"/>
          </p:cNvSpPr>
          <p:nvPr>
            <p:ph idx="1"/>
          </p:nvPr>
        </p:nvSpPr>
        <p:spPr/>
        <p:txBody>
          <a:bodyPr>
            <a:normAutofit/>
          </a:bodyPr>
          <a:lstStyle/>
          <a:p>
            <a:r>
              <a:rPr lang="en-US" dirty="0"/>
              <a:t>The Hindi term “dharma” is often translated as “religion” in the broadest sense of the word (i.e., natural law, social welfare, ethics, health, wealth, power, etc.).</a:t>
            </a:r>
          </a:p>
          <a:p>
            <a:r>
              <a:rPr lang="en-US" dirty="0"/>
              <a:t>Hinduism is not easily separated from other dharmic traditions due to cross-pollination between the religions (</a:t>
            </a:r>
            <a:r>
              <a:rPr lang="en-US" b="1" dirty="0"/>
              <a:t>Buddhism</a:t>
            </a:r>
            <a:r>
              <a:rPr lang="en-US" dirty="0"/>
              <a:t>, </a:t>
            </a:r>
            <a:r>
              <a:rPr lang="en-US" b="1" dirty="0"/>
              <a:t>Jainism</a:t>
            </a:r>
            <a:r>
              <a:rPr lang="en-US" dirty="0"/>
              <a:t>, and </a:t>
            </a:r>
            <a:r>
              <a:rPr lang="en-US" b="1" dirty="0"/>
              <a:t>Sikhism</a:t>
            </a:r>
            <a:r>
              <a:rPr lang="en-US" dirty="0"/>
              <a:t>).</a:t>
            </a:r>
          </a:p>
        </p:txBody>
      </p:sp>
    </p:spTree>
    <p:extLst>
      <p:ext uri="{BB962C8B-B14F-4D97-AF65-F5344CB8AC3E}">
        <p14:creationId xmlns:p14="http://schemas.microsoft.com/office/powerpoint/2010/main" val="3260933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3.3 Vaishnavas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Krishna devotion is especially popular; the devotee may imagine himself in a close personal relationship to him, as friend, brother, mother, or beloved.</a:t>
            </a:r>
          </a:p>
          <a:p>
            <a:r>
              <a:rPr lang="en-US" altLang="en-US" dirty="0"/>
              <a:t>Also important is Vishnu’s consort Lakshmi, associated with prosperity.</a:t>
            </a:r>
          </a:p>
        </p:txBody>
      </p:sp>
    </p:spTree>
    <p:extLst>
      <p:ext uri="{BB962C8B-B14F-4D97-AF65-F5344CB8AC3E}">
        <p14:creationId xmlns:p14="http://schemas.microsoft.com/office/powerpoint/2010/main" val="1616412907"/>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Major philosophical systems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85000" lnSpcReduction="10000"/>
          </a:bodyPr>
          <a:lstStyle/>
          <a:p>
            <a:r>
              <a:rPr lang="en-US" altLang="en-US" dirty="0"/>
              <a:t>The various philosophical systems of the </a:t>
            </a:r>
            <a:r>
              <a:rPr lang="en-US" altLang="en-US" dirty="0" err="1"/>
              <a:t>Brahmanic</a:t>
            </a:r>
            <a:r>
              <a:rPr lang="en-US" altLang="en-US" dirty="0"/>
              <a:t> Hindu tradition share three features in common:</a:t>
            </a:r>
          </a:p>
          <a:p>
            <a:r>
              <a:rPr lang="en-US" altLang="en-US" dirty="0"/>
              <a:t>1. All have deep roots in the Vedas and other scriptures but also in direct personal experiences of truth through meditation.</a:t>
            </a:r>
          </a:p>
          <a:p>
            <a:r>
              <a:rPr lang="en-US" altLang="en-US" dirty="0"/>
              <a:t>2. All hold ethics to be central to orderly social and attribute suffering to karma (that can be corrected through more ethical behavior).</a:t>
            </a:r>
          </a:p>
          <a:p>
            <a:r>
              <a:rPr lang="en-US" altLang="en-US" dirty="0"/>
              <a:t>3. All hold that the ultimate cause of suffering is people’s ignorance of the Self, which is omniscient, omnipotent, omnipresent, perfect, and eternal.</a:t>
            </a:r>
          </a:p>
        </p:txBody>
      </p:sp>
    </p:spTree>
    <p:extLst>
      <p:ext uri="{BB962C8B-B14F-4D97-AF65-F5344CB8AC3E}">
        <p14:creationId xmlns:p14="http://schemas.microsoft.com/office/powerpoint/2010/main" val="1400115121"/>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Major philosophical systems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Important philosophical systems include the dualistic views of </a:t>
            </a:r>
            <a:r>
              <a:rPr lang="en-US" altLang="en-US" b="1" dirty="0"/>
              <a:t>Samkhya</a:t>
            </a:r>
            <a:r>
              <a:rPr lang="en-US" altLang="en-US" dirty="0"/>
              <a:t> (which holds that there is an eternally wise, pure changeless self known as </a:t>
            </a:r>
            <a:r>
              <a:rPr lang="en-US" altLang="en-US" b="1" dirty="0"/>
              <a:t>Purusha</a:t>
            </a:r>
            <a:r>
              <a:rPr lang="en-US" altLang="en-US" dirty="0"/>
              <a:t>, and </a:t>
            </a:r>
            <a:r>
              <a:rPr lang="en-US" altLang="en-US" b="1" dirty="0"/>
              <a:t>Prakriti</a:t>
            </a:r>
            <a:r>
              <a:rPr lang="en-US" altLang="en-US" dirty="0"/>
              <a:t>, the cause of the material universe)</a:t>
            </a:r>
          </a:p>
        </p:txBody>
      </p:sp>
    </p:spTree>
    <p:extLst>
      <p:ext uri="{BB962C8B-B14F-4D97-AF65-F5344CB8AC3E}">
        <p14:creationId xmlns:p14="http://schemas.microsoft.com/office/powerpoint/2010/main" val="1731476193"/>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Major philosophical systems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monistic position of </a:t>
            </a:r>
            <a:r>
              <a:rPr lang="en-US" altLang="en-US" b="1" dirty="0"/>
              <a:t>Advaita Vedanta </a:t>
            </a:r>
            <a:r>
              <a:rPr lang="en-US" altLang="en-US" dirty="0"/>
              <a:t>(which holds that </a:t>
            </a:r>
            <a:r>
              <a:rPr lang="en-US" altLang="en-US" b="1" dirty="0"/>
              <a:t>atman</a:t>
            </a:r>
            <a:r>
              <a:rPr lang="en-US" altLang="en-US" dirty="0"/>
              <a:t> and </a:t>
            </a:r>
            <a:r>
              <a:rPr lang="en-US" altLang="en-US" b="1" dirty="0"/>
              <a:t>Brahman</a:t>
            </a:r>
            <a:r>
              <a:rPr lang="en-US" altLang="en-US" dirty="0"/>
              <a:t> are one and that the power of maya makes the material world seem real); and a variety of forms of yoga.</a:t>
            </a:r>
          </a:p>
        </p:txBody>
      </p:sp>
    </p:spTree>
    <p:extLst>
      <p:ext uri="{BB962C8B-B14F-4D97-AF65-F5344CB8AC3E}">
        <p14:creationId xmlns:p14="http://schemas.microsoft.com/office/powerpoint/2010/main" val="359110768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Samkhya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Samkhya system is thought to be the oldest in India.</a:t>
            </a:r>
          </a:p>
          <a:p>
            <a:r>
              <a:rPr lang="en-US" altLang="en-US" dirty="0"/>
              <a:t>The founder is said to be semi-mythical sage, Kapila.</a:t>
            </a:r>
          </a:p>
          <a:p>
            <a:r>
              <a:rPr lang="en-US" altLang="en-US" dirty="0"/>
              <a:t>The principles of Samkhya appear in Jainism and Buddhism from the sixth century BCE.</a:t>
            </a:r>
          </a:p>
        </p:txBody>
      </p:sp>
    </p:spTree>
    <p:extLst>
      <p:ext uri="{BB962C8B-B14F-4D97-AF65-F5344CB8AC3E}">
        <p14:creationId xmlns:p14="http://schemas.microsoft.com/office/powerpoint/2010/main" val="2908349581"/>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Samkhya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This system holds that the material universe consists of three essential </a:t>
            </a:r>
            <a:r>
              <a:rPr lang="en-US" altLang="en-US" b="1" dirty="0"/>
              <a:t>qualities</a:t>
            </a:r>
            <a:r>
              <a:rPr lang="en-US" altLang="en-US" dirty="0"/>
              <a:t>, the interaction of which is a key factor in some Indian systems of diet and medicine:</a:t>
            </a:r>
          </a:p>
          <a:p>
            <a:r>
              <a:rPr lang="en-US" altLang="en-US" dirty="0"/>
              <a:t>Sattva: fine, illuminated, balanced</a:t>
            </a:r>
          </a:p>
          <a:p>
            <a:r>
              <a:rPr lang="en-US" altLang="en-US" dirty="0"/>
              <a:t>Raja: active, passionate</a:t>
            </a:r>
          </a:p>
          <a:p>
            <a:r>
              <a:rPr lang="en-US" altLang="en-US" dirty="0"/>
              <a:t>Tamas: heavy, inert, coarse</a:t>
            </a:r>
          </a:p>
        </p:txBody>
      </p:sp>
    </p:spTree>
    <p:extLst>
      <p:ext uri="{BB962C8B-B14F-4D97-AF65-F5344CB8AC3E}">
        <p14:creationId xmlns:p14="http://schemas.microsoft.com/office/powerpoint/2010/main" val="138614827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Advaita Vedanta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Advaita (nondualist) Vedanta is generally </a:t>
            </a:r>
            <a:r>
              <a:rPr lang="en-US" altLang="en-US" b="1" dirty="0"/>
              <a:t>monistic</a:t>
            </a:r>
            <a:r>
              <a:rPr lang="en-US" altLang="en-US" dirty="0"/>
              <a:t>, positing a single reality, and is based on the </a:t>
            </a:r>
            <a:r>
              <a:rPr lang="en-US" altLang="en-US" b="1" dirty="0"/>
              <a:t>Upanishads</a:t>
            </a:r>
            <a:r>
              <a:rPr lang="en-US" altLang="en-US" dirty="0"/>
              <a:t>.</a:t>
            </a:r>
          </a:p>
          <a:p>
            <a:r>
              <a:rPr lang="en-US" altLang="en-US" dirty="0"/>
              <a:t>The philosopher, </a:t>
            </a:r>
            <a:r>
              <a:rPr lang="en-US" altLang="en-US" dirty="0" err="1"/>
              <a:t>Shankara</a:t>
            </a:r>
            <a:r>
              <a:rPr lang="en-US" altLang="en-US" dirty="0"/>
              <a:t>, reorganized the teachings, insisting that the </a:t>
            </a:r>
            <a:r>
              <a:rPr lang="en-US" altLang="en-US" b="1" dirty="0"/>
              <a:t>atman</a:t>
            </a:r>
            <a:r>
              <a:rPr lang="en-US" altLang="en-US" dirty="0"/>
              <a:t> and </a:t>
            </a:r>
            <a:r>
              <a:rPr lang="en-US" altLang="en-US" b="1" dirty="0"/>
              <a:t>Brahman</a:t>
            </a:r>
            <a:r>
              <a:rPr lang="en-US" altLang="en-US" dirty="0"/>
              <a:t> are one in the same and that </a:t>
            </a:r>
            <a:r>
              <a:rPr lang="en-US" altLang="en-US" b="1" dirty="0"/>
              <a:t>our material life is an illusion</a:t>
            </a:r>
            <a:r>
              <a:rPr lang="en-US" altLang="en-US" dirty="0"/>
              <a:t>.</a:t>
            </a:r>
          </a:p>
        </p:txBody>
      </p:sp>
    </p:spTree>
    <p:extLst>
      <p:ext uri="{BB962C8B-B14F-4D97-AF65-F5344CB8AC3E}">
        <p14:creationId xmlns:p14="http://schemas.microsoft.com/office/powerpoint/2010/main" val="349301212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From ancient times, people of India have practiced spiritual disciplines designed to clear the mind and support a state of serene, detached awareness.</a:t>
            </a:r>
          </a:p>
          <a:p>
            <a:r>
              <a:rPr lang="en-US" altLang="en-US" b="1" dirty="0"/>
              <a:t>Yoga</a:t>
            </a:r>
            <a:r>
              <a:rPr lang="en-US" altLang="en-US" dirty="0"/>
              <a:t>, meaning “yoke” or “union,” is a practice that helps a person achieve balance, purity, wisdom, and peacefulness.</a:t>
            </a:r>
          </a:p>
          <a:p>
            <a:r>
              <a:rPr lang="en-US" altLang="en-US" dirty="0"/>
              <a:t>Yoga encompasses many forms of spiritual discipline, all of which seek self-knowledge.</a:t>
            </a:r>
          </a:p>
        </p:txBody>
      </p:sp>
    </p:spTree>
    <p:extLst>
      <p:ext uri="{BB962C8B-B14F-4D97-AF65-F5344CB8AC3E}">
        <p14:creationId xmlns:p14="http://schemas.microsoft.com/office/powerpoint/2010/main" val="1954031469"/>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Yogic practice may include regulation of breathing to increase prana (“breath”; life energy), various physical postures (asanas), the use of sacred formulas or mantras, and/or concentration on a visual form that may include a yantra (cosmically symbolic linear image) or the OM symbol.</a:t>
            </a:r>
          </a:p>
        </p:txBody>
      </p:sp>
    </p:spTree>
    <p:extLst>
      <p:ext uri="{BB962C8B-B14F-4D97-AF65-F5344CB8AC3E}">
        <p14:creationId xmlns:p14="http://schemas.microsoft.com/office/powerpoint/2010/main" val="1605730109"/>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Some forms of yoga focus on controlling the flow of energy through the chakras (pronounced “</a:t>
            </a:r>
            <a:r>
              <a:rPr lang="en-US" altLang="en-US" dirty="0" err="1"/>
              <a:t>chuckrah</a:t>
            </a:r>
            <a:r>
              <a:rPr lang="en-US" altLang="en-US" dirty="0"/>
              <a:t>”) or subtle energy centers along the spine.</a:t>
            </a:r>
          </a:p>
          <a:p>
            <a:r>
              <a:rPr lang="en-US" altLang="en-US" dirty="0"/>
              <a:t>Practitioners of yoga seek samadhi, union with the Absolute. Various forms of yoga are geared toward different personality types, from the active to the rational to the emotional.</a:t>
            </a:r>
          </a:p>
        </p:txBody>
      </p:sp>
    </p:spTree>
    <p:extLst>
      <p:ext uri="{BB962C8B-B14F-4D97-AF65-F5344CB8AC3E}">
        <p14:creationId xmlns:p14="http://schemas.microsoft.com/office/powerpoint/2010/main" val="386058347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58B0-1B0A-ECA7-C49C-2631F4D67B9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34E43FE-DD6B-F545-8907-4FDBBFA3FFDF}"/>
              </a:ext>
            </a:extLst>
          </p:cNvPr>
          <p:cNvSpPr>
            <a:spLocks noGrp="1"/>
          </p:cNvSpPr>
          <p:nvPr>
            <p:ph idx="1"/>
          </p:nvPr>
        </p:nvSpPr>
        <p:spPr/>
        <p:txBody>
          <a:bodyPr>
            <a:normAutofit/>
          </a:bodyPr>
          <a:lstStyle/>
          <a:p>
            <a:r>
              <a:rPr lang="en-US" dirty="0"/>
              <a:t>Hinduism encompasses a wide array of beliefs and practices, as well as a substantial technical vocabulary, and as a result we may find it overwhelming.</a:t>
            </a:r>
          </a:p>
          <a:p>
            <a:r>
              <a:rPr lang="en-US" dirty="0"/>
              <a:t>Spiritual expressions of Hinduism range from extreme asceticism to extreme sensuality.</a:t>
            </a:r>
          </a:p>
        </p:txBody>
      </p:sp>
    </p:spTree>
    <p:extLst>
      <p:ext uri="{BB962C8B-B14F-4D97-AF65-F5344CB8AC3E}">
        <p14:creationId xmlns:p14="http://schemas.microsoft.com/office/powerpoint/2010/main" val="1650779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Sages distinguished four basic types of people and developed yogic practices suitable for each type so that each person can achieve the desired union with the Self.</a:t>
            </a:r>
          </a:p>
        </p:txBody>
      </p:sp>
    </p:spTree>
    <p:extLst>
      <p:ext uri="{BB962C8B-B14F-4D97-AF65-F5344CB8AC3E}">
        <p14:creationId xmlns:p14="http://schemas.microsoft.com/office/powerpoint/2010/main" val="359471928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b="1" dirty="0"/>
              <a:t>Raja yoga</a:t>
            </a:r>
            <a:r>
              <a:rPr lang="en-US" altLang="en-US" dirty="0"/>
              <a:t>, the path of mental concentration, incorporates practices known as </a:t>
            </a:r>
            <a:r>
              <a:rPr lang="en-US" altLang="en-US" b="1" dirty="0"/>
              <a:t>sadhanas</a:t>
            </a:r>
            <a:r>
              <a:rPr lang="en-US" altLang="en-US" dirty="0"/>
              <a:t>, and was described in the Yoga Sutras (sutras are terse sayings or aphorisms).</a:t>
            </a:r>
          </a:p>
          <a:p>
            <a:r>
              <a:rPr lang="en-US" altLang="en-US" b="1" dirty="0"/>
              <a:t>Jnana yoga </a:t>
            </a:r>
            <a:r>
              <a:rPr lang="en-US" altLang="en-US" dirty="0"/>
              <a:t>is the path of rational inquiry.</a:t>
            </a:r>
          </a:p>
        </p:txBody>
      </p:sp>
    </p:spTree>
    <p:extLst>
      <p:ext uri="{BB962C8B-B14F-4D97-AF65-F5344CB8AC3E}">
        <p14:creationId xmlns:p14="http://schemas.microsoft.com/office/powerpoint/2010/main" val="2595199716"/>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3.4 Yoga</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b="1" dirty="0"/>
              <a:t>Karma yoga </a:t>
            </a:r>
            <a:r>
              <a:rPr lang="en-US" altLang="en-US" dirty="0"/>
              <a:t>is the path of right action.</a:t>
            </a:r>
          </a:p>
          <a:p>
            <a:r>
              <a:rPr lang="en-US" altLang="en-US" b="1" dirty="0"/>
              <a:t>Bhakti yoga </a:t>
            </a:r>
            <a:r>
              <a:rPr lang="en-US" altLang="en-US" dirty="0"/>
              <a:t>is the path of devotion to a personal deity.</a:t>
            </a:r>
          </a:p>
          <a:p>
            <a:r>
              <a:rPr lang="en-US" altLang="en-US" dirty="0"/>
              <a:t>Most common is </a:t>
            </a:r>
            <a:r>
              <a:rPr lang="en-US" altLang="en-US" b="1" dirty="0"/>
              <a:t>bhakti yoga.</a:t>
            </a:r>
          </a:p>
          <a:p>
            <a:r>
              <a:rPr lang="en-US" altLang="en-US" dirty="0"/>
              <a:t>Throughout the history of Hinduism, many </a:t>
            </a:r>
            <a:r>
              <a:rPr lang="en-US" altLang="en-US" b="1" dirty="0"/>
              <a:t>bhaktas or devotees </a:t>
            </a:r>
            <a:r>
              <a:rPr lang="en-US" altLang="en-US" dirty="0"/>
              <a:t>have composed verses expressing their love and longing for the divine</a:t>
            </a:r>
          </a:p>
        </p:txBody>
      </p:sp>
    </p:spTree>
    <p:extLst>
      <p:ext uri="{BB962C8B-B14F-4D97-AF65-F5344CB8AC3E}">
        <p14:creationId xmlns:p14="http://schemas.microsoft.com/office/powerpoint/2010/main" val="2058665483"/>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The Hindu way of life</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endParaRPr lang="en-US" altLang="en-US" dirty="0"/>
          </a:p>
          <a:p>
            <a:r>
              <a:rPr lang="en-US" altLang="en-US" dirty="0"/>
              <a:t>Hinduism has no single founder, devotional tradition, or philosophy that defines it. However, everyday life is richly imbued with meaningful aspects of spirituality.</a:t>
            </a:r>
          </a:p>
        </p:txBody>
      </p:sp>
    </p:spTree>
    <p:extLst>
      <p:ext uri="{BB962C8B-B14F-4D97-AF65-F5344CB8AC3E}">
        <p14:creationId xmlns:p14="http://schemas.microsoft.com/office/powerpoint/2010/main" val="416050703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The Hindu way of life</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Aspects of Hindu spirituality considered here include rituals; </a:t>
            </a:r>
            <a:r>
              <a:rPr lang="en-US" altLang="en-US" b="1" dirty="0"/>
              <a:t>castes</a:t>
            </a:r>
            <a:r>
              <a:rPr lang="en-US" altLang="en-US" dirty="0"/>
              <a:t> and social duties; life stages; home </a:t>
            </a:r>
            <a:r>
              <a:rPr lang="en-US" altLang="en-US" b="1" dirty="0"/>
              <a:t>puja</a:t>
            </a:r>
            <a:r>
              <a:rPr lang="en-US" altLang="en-US" dirty="0"/>
              <a:t>; homage to the guru; </a:t>
            </a:r>
            <a:r>
              <a:rPr lang="en-US" altLang="en-US" b="1" dirty="0"/>
              <a:t>fasting</a:t>
            </a:r>
            <a:r>
              <a:rPr lang="en-US" altLang="en-US" dirty="0"/>
              <a:t>; prayer; </a:t>
            </a:r>
            <a:r>
              <a:rPr lang="en-US" altLang="en-US" b="1" dirty="0"/>
              <a:t>auspicious designs</a:t>
            </a:r>
            <a:r>
              <a:rPr lang="en-US" altLang="en-US" dirty="0"/>
              <a:t>; reverence paid to </a:t>
            </a:r>
            <a:r>
              <a:rPr lang="en-US" altLang="en-US" b="1" dirty="0"/>
              <a:t>trees</a:t>
            </a:r>
            <a:r>
              <a:rPr lang="en-US" altLang="en-US" dirty="0"/>
              <a:t> and </a:t>
            </a:r>
            <a:r>
              <a:rPr lang="en-US" altLang="en-US" b="1" dirty="0"/>
              <a:t>rivers</a:t>
            </a:r>
            <a:r>
              <a:rPr lang="en-US" altLang="en-US" dirty="0"/>
              <a:t>; </a:t>
            </a:r>
            <a:r>
              <a:rPr lang="en-US" altLang="en-US" b="1" dirty="0"/>
              <a:t>pilgrimages</a:t>
            </a:r>
            <a:r>
              <a:rPr lang="en-US" altLang="en-US" dirty="0"/>
              <a:t>; and </a:t>
            </a:r>
            <a:r>
              <a:rPr lang="en-US" altLang="en-US" b="1" dirty="0"/>
              <a:t>religious festivals</a:t>
            </a:r>
            <a:r>
              <a:rPr lang="en-US" altLang="en-US" dirty="0"/>
              <a:t>.</a:t>
            </a:r>
          </a:p>
        </p:txBody>
      </p:sp>
    </p:spTree>
    <p:extLst>
      <p:ext uri="{BB962C8B-B14F-4D97-AF65-F5344CB8AC3E}">
        <p14:creationId xmlns:p14="http://schemas.microsoft.com/office/powerpoint/2010/main" val="124617023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Castes, duties, and life goals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Life in India continues to be shaped to a considerable extent by hierarchies and inequalities derived from </a:t>
            </a:r>
            <a:r>
              <a:rPr lang="en-US" altLang="en-US" b="1" dirty="0"/>
              <a:t>Jati</a:t>
            </a:r>
            <a:r>
              <a:rPr lang="en-US" altLang="en-US" dirty="0"/>
              <a:t> (thousands of groups denoted by shared geographical origin, language, food practices, customs and beliefs, etc.) and </a:t>
            </a:r>
            <a:r>
              <a:rPr lang="en-US" altLang="en-US" b="1" dirty="0"/>
              <a:t>Varna</a:t>
            </a:r>
            <a:r>
              <a:rPr lang="en-US" altLang="en-US" dirty="0"/>
              <a:t> (the traditional four-fold division of labor that ultimately became hereditary).</a:t>
            </a:r>
          </a:p>
        </p:txBody>
      </p:sp>
    </p:spTree>
    <p:extLst>
      <p:ext uri="{BB962C8B-B14F-4D97-AF65-F5344CB8AC3E}">
        <p14:creationId xmlns:p14="http://schemas.microsoft.com/office/powerpoint/2010/main" val="402374093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Castes, duties, and life goals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a:t>
            </a:r>
            <a:r>
              <a:rPr lang="en-US" altLang="en-US" b="1" dirty="0"/>
              <a:t>Varna</a:t>
            </a:r>
            <a:r>
              <a:rPr lang="en-US" altLang="en-US" dirty="0"/>
              <a:t> caste system goes back to the Vedic age.</a:t>
            </a:r>
          </a:p>
          <a:p>
            <a:r>
              <a:rPr lang="en-US" altLang="en-US" dirty="0"/>
              <a:t>The Vedas described four [male] occupational groups: </a:t>
            </a:r>
            <a:r>
              <a:rPr lang="en-US" altLang="en-US" b="1" dirty="0"/>
              <a:t>Brahmins</a:t>
            </a:r>
            <a:r>
              <a:rPr lang="en-US" altLang="en-US" dirty="0"/>
              <a:t>, </a:t>
            </a:r>
            <a:r>
              <a:rPr lang="en-US" altLang="en-US" b="1" dirty="0"/>
              <a:t>Kshatriyas</a:t>
            </a:r>
            <a:r>
              <a:rPr lang="en-US" altLang="en-US" dirty="0"/>
              <a:t>, </a:t>
            </a:r>
            <a:r>
              <a:rPr lang="en-US" altLang="en-US" b="1" dirty="0"/>
              <a:t>Vaishyas</a:t>
            </a:r>
            <a:r>
              <a:rPr lang="en-US" altLang="en-US" dirty="0"/>
              <a:t>, and </a:t>
            </a:r>
            <a:r>
              <a:rPr lang="en-US" altLang="en-US" b="1" dirty="0"/>
              <a:t>Shudras</a:t>
            </a:r>
            <a:r>
              <a:rPr lang="en-US" altLang="en-US" dirty="0"/>
              <a:t>.</a:t>
            </a:r>
          </a:p>
          <a:p>
            <a:r>
              <a:rPr lang="en-US" altLang="en-US" dirty="0"/>
              <a:t>The Untouchables (</a:t>
            </a:r>
            <a:r>
              <a:rPr lang="en-US" altLang="en-US" b="1" dirty="0"/>
              <a:t>Dalits</a:t>
            </a:r>
            <a:r>
              <a:rPr lang="en-US" altLang="en-US" dirty="0"/>
              <a:t>) lay outside the system. Over time, caste membership became hereditary</a:t>
            </a:r>
          </a:p>
        </p:txBody>
      </p:sp>
    </p:spTree>
    <p:extLst>
      <p:ext uri="{BB962C8B-B14F-4D97-AF65-F5344CB8AC3E}">
        <p14:creationId xmlns:p14="http://schemas.microsoft.com/office/powerpoint/2010/main" val="3740691521"/>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Castes, duties, and life goals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stigma of “Untouchability” was legally abolished in 1948, though culturally, distinctions are still recognized.</a:t>
            </a:r>
          </a:p>
          <a:p>
            <a:r>
              <a:rPr lang="en-US" altLang="en-US" dirty="0"/>
              <a:t>Caste distinctions are now being treated as a human rights issue.</a:t>
            </a:r>
          </a:p>
        </p:txBody>
      </p:sp>
    </p:spTree>
    <p:extLst>
      <p:ext uri="{BB962C8B-B14F-4D97-AF65-F5344CB8AC3E}">
        <p14:creationId xmlns:p14="http://schemas.microsoft.com/office/powerpoint/2010/main" val="265943589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Castes, duties, and life goals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 Code of Manu outlines rules for social life.</a:t>
            </a:r>
          </a:p>
          <a:p>
            <a:r>
              <a:rPr lang="en-US" altLang="en-US" dirty="0"/>
              <a:t>Mahatma Gandhi fought against the social injustices of the caste system, particularly discrimination against untouchables, whom he christened </a:t>
            </a:r>
            <a:r>
              <a:rPr lang="en-US" altLang="en-US" b="1" dirty="0"/>
              <a:t>harijans</a:t>
            </a:r>
            <a:r>
              <a:rPr lang="en-US" altLang="en-US" dirty="0"/>
              <a:t> or “children of God.”</a:t>
            </a:r>
          </a:p>
        </p:txBody>
      </p:sp>
    </p:spTree>
    <p:extLst>
      <p:ext uri="{BB962C8B-B14F-4D97-AF65-F5344CB8AC3E}">
        <p14:creationId xmlns:p14="http://schemas.microsoft.com/office/powerpoint/2010/main" val="3498344116"/>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Castes, duties, and life goals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Hinduism holds four major goals that define a good life: dharma, or carrying out one’s responsibilities to uphold social and cosmic order; </a:t>
            </a:r>
          </a:p>
          <a:p>
            <a:r>
              <a:rPr lang="en-US" altLang="en-US" dirty="0" err="1"/>
              <a:t>artha</a:t>
            </a:r>
            <a:r>
              <a:rPr lang="en-US" altLang="en-US" dirty="0"/>
              <a:t>, or success in worldly activities, including the pursuit of wealth; </a:t>
            </a:r>
          </a:p>
          <a:p>
            <a:r>
              <a:rPr lang="en-US" altLang="en-US" dirty="0" err="1"/>
              <a:t>kama</a:t>
            </a:r>
            <a:r>
              <a:rPr lang="en-US" altLang="en-US" dirty="0"/>
              <a:t>, or love and sensual pleasure, as well as aesthetic expression; and </a:t>
            </a:r>
          </a:p>
          <a:p>
            <a:r>
              <a:rPr lang="en-US" altLang="en-US" dirty="0"/>
              <a:t>moksha, liberation from samsara.</a:t>
            </a:r>
          </a:p>
        </p:txBody>
      </p:sp>
    </p:spTree>
    <p:extLst>
      <p:ext uri="{BB962C8B-B14F-4D97-AF65-F5344CB8AC3E}">
        <p14:creationId xmlns:p14="http://schemas.microsoft.com/office/powerpoint/2010/main" val="204898341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58B0-1B0A-ECA7-C49C-2631F4D67B9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34E43FE-DD6B-F545-8907-4FDBBFA3FFDF}"/>
              </a:ext>
            </a:extLst>
          </p:cNvPr>
          <p:cNvSpPr>
            <a:spLocks noGrp="1"/>
          </p:cNvSpPr>
          <p:nvPr>
            <p:ph idx="1"/>
          </p:nvPr>
        </p:nvSpPr>
        <p:spPr/>
        <p:txBody>
          <a:bodyPr>
            <a:normAutofit/>
          </a:bodyPr>
          <a:lstStyle/>
          <a:p>
            <a:r>
              <a:rPr lang="en-US" dirty="0"/>
              <a:t>Rather than attempting to trace the history of each strand of tradition, this chapter adopts a thematic approach to aspects of Hinduism:</a:t>
            </a:r>
          </a:p>
          <a:p>
            <a:r>
              <a:rPr lang="en-US" dirty="0"/>
              <a:t>1. Philosophical and metaphysical elements</a:t>
            </a:r>
          </a:p>
          <a:p>
            <a:r>
              <a:rPr lang="en-US" dirty="0"/>
              <a:t>2. Major philosophical systems</a:t>
            </a:r>
          </a:p>
          <a:p>
            <a:r>
              <a:rPr lang="en-US" dirty="0"/>
              <a:t>3. Religious foundations and theistic paths</a:t>
            </a:r>
          </a:p>
          <a:p>
            <a:r>
              <a:rPr lang="en-US" dirty="0"/>
              <a:t>4. The Hindu way of life</a:t>
            </a:r>
          </a:p>
          <a:p>
            <a:r>
              <a:rPr lang="en-US" dirty="0"/>
              <a:t>5. Hinduism in the modern world</a:t>
            </a:r>
          </a:p>
        </p:txBody>
      </p:sp>
    </p:spTree>
    <p:extLst>
      <p:ext uri="{BB962C8B-B14F-4D97-AF65-F5344CB8AC3E}">
        <p14:creationId xmlns:p14="http://schemas.microsoft.com/office/powerpoint/2010/main" val="1596716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Life stages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Hinduism holds four major goals that define a good life: dharma, or carrying out one’s responsibilities to uphold social and cosmic order; </a:t>
            </a:r>
          </a:p>
          <a:p>
            <a:r>
              <a:rPr lang="en-US" altLang="en-US" b="1" dirty="0" err="1"/>
              <a:t>artha</a:t>
            </a:r>
            <a:r>
              <a:rPr lang="en-US" altLang="en-US" dirty="0"/>
              <a:t>, or success in worldly activities, including the pursuit of wealth; </a:t>
            </a:r>
          </a:p>
          <a:p>
            <a:r>
              <a:rPr lang="en-US" altLang="en-US" b="1" dirty="0" err="1"/>
              <a:t>kama</a:t>
            </a:r>
            <a:r>
              <a:rPr lang="en-US" altLang="en-US" dirty="0"/>
              <a:t>, or love and sensual pleasure, as well as aesthetic expression; and </a:t>
            </a:r>
          </a:p>
          <a:p>
            <a:r>
              <a:rPr lang="en-US" altLang="en-US" b="1" dirty="0"/>
              <a:t>moksha</a:t>
            </a:r>
            <a:r>
              <a:rPr lang="en-US" altLang="en-US" dirty="0"/>
              <a:t>, liberation from samsara.</a:t>
            </a:r>
          </a:p>
        </p:txBody>
      </p:sp>
    </p:spTree>
    <p:extLst>
      <p:ext uri="{BB962C8B-B14F-4D97-AF65-F5344CB8AC3E}">
        <p14:creationId xmlns:p14="http://schemas.microsoft.com/office/powerpoint/2010/main" val="2003196634"/>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Life stages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In the past, spiritual training was usually available only to upper-caste males but not women and Shudras.</a:t>
            </a:r>
          </a:p>
          <a:p>
            <a:r>
              <a:rPr lang="en-US" altLang="en-US" dirty="0"/>
              <a:t>Traditionally, Brahmin males passed through four stages: student, householder, meditation/study, renunciation (becoming a </a:t>
            </a:r>
            <a:r>
              <a:rPr lang="en-US" altLang="en-US" b="1" dirty="0"/>
              <a:t>sannyasin</a:t>
            </a:r>
            <a:r>
              <a:rPr lang="en-US" altLang="en-US" dirty="0"/>
              <a:t>).</a:t>
            </a:r>
          </a:p>
          <a:p>
            <a:r>
              <a:rPr lang="en-US" altLang="en-US" dirty="0"/>
              <a:t>Most contemporary males do not actually follow this path.</a:t>
            </a:r>
          </a:p>
        </p:txBody>
      </p:sp>
    </p:spTree>
    <p:extLst>
      <p:ext uri="{BB962C8B-B14F-4D97-AF65-F5344CB8AC3E}">
        <p14:creationId xmlns:p14="http://schemas.microsoft.com/office/powerpoint/2010/main" val="1483006200"/>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Life stages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b="1" dirty="0"/>
              <a:t>Sannyasins</a:t>
            </a:r>
            <a:r>
              <a:rPr lang="en-US" altLang="en-US" dirty="0"/>
              <a:t> often renounce the world at a relatively young age, and some join a monastic order and live in a retreat community known as an </a:t>
            </a:r>
            <a:r>
              <a:rPr lang="en-US" altLang="en-US" b="1" dirty="0"/>
              <a:t>ashram</a:t>
            </a:r>
            <a:r>
              <a:rPr lang="en-US" altLang="en-US" dirty="0"/>
              <a:t>.</a:t>
            </a:r>
          </a:p>
        </p:txBody>
      </p:sp>
    </p:spTree>
    <p:extLst>
      <p:ext uri="{BB962C8B-B14F-4D97-AF65-F5344CB8AC3E}">
        <p14:creationId xmlns:p14="http://schemas.microsoft.com/office/powerpoint/2010/main" val="335612436"/>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Life stages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10000"/>
          </a:bodyPr>
          <a:lstStyle/>
          <a:p>
            <a:r>
              <a:rPr lang="en-US" altLang="en-US" dirty="0"/>
              <a:t>For women, the ideal stages are </a:t>
            </a:r>
            <a:r>
              <a:rPr lang="en-US" altLang="en-US" b="1" dirty="0"/>
              <a:t>daughter</a:t>
            </a:r>
            <a:r>
              <a:rPr lang="en-US" altLang="en-US" dirty="0"/>
              <a:t>, </a:t>
            </a:r>
            <a:r>
              <a:rPr lang="en-US" altLang="en-US" b="1" dirty="0"/>
              <a:t>wife</a:t>
            </a:r>
            <a:r>
              <a:rPr lang="en-US" altLang="en-US" dirty="0"/>
              <a:t>, and—if her husband dies before her—</a:t>
            </a:r>
            <a:r>
              <a:rPr lang="en-US" altLang="en-US" b="1" dirty="0"/>
              <a:t>widow</a:t>
            </a:r>
            <a:r>
              <a:rPr lang="en-US" altLang="en-US" dirty="0"/>
              <a:t>. She is protected by her father, husband, and eldest son.</a:t>
            </a:r>
          </a:p>
          <a:p>
            <a:r>
              <a:rPr lang="en-US" altLang="en-US" dirty="0"/>
              <a:t>Though Brahminic Hinduism does not advocate that women become sannyasins, today an estimated 15 percent have become </a:t>
            </a:r>
            <a:r>
              <a:rPr lang="en-US" altLang="en-US" b="1" dirty="0"/>
              <a:t>sannyasins</a:t>
            </a:r>
            <a:r>
              <a:rPr lang="en-US" altLang="en-US" dirty="0"/>
              <a:t>.</a:t>
            </a:r>
          </a:p>
          <a:p>
            <a:r>
              <a:rPr lang="en-US" altLang="en-US" dirty="0"/>
              <a:t>Hindu texts do not detail religious obligations of women; however, Hindu women are actively involved in a wide range of religious activities.</a:t>
            </a:r>
          </a:p>
        </p:txBody>
      </p:sp>
    </p:spTree>
    <p:extLst>
      <p:ext uri="{BB962C8B-B14F-4D97-AF65-F5344CB8AC3E}">
        <p14:creationId xmlns:p14="http://schemas.microsoft.com/office/powerpoint/2010/main" val="135612159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The guru</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10000"/>
          </a:bodyPr>
          <a:lstStyle/>
          <a:p>
            <a:r>
              <a:rPr lang="en-US" altLang="en-US" dirty="0"/>
              <a:t>A </a:t>
            </a:r>
            <a:r>
              <a:rPr lang="en-US" altLang="en-US" b="1" dirty="0"/>
              <a:t>guru</a:t>
            </a:r>
            <a:r>
              <a:rPr lang="en-US" altLang="en-US" dirty="0"/>
              <a:t> is a revered spiritual teacher and may serve as a sort of spiritual parent or spiritual guide.</a:t>
            </a:r>
          </a:p>
          <a:p>
            <a:r>
              <a:rPr lang="en-US" altLang="en-US" dirty="0"/>
              <a:t>Nearly every practicing Hindu places him- or herself at the feet of a guru and is grateful for the opportunities to serve his or her guru out of love.</a:t>
            </a:r>
          </a:p>
          <a:p>
            <a:r>
              <a:rPr lang="en-US" altLang="en-US" dirty="0"/>
              <a:t>Often, a devotee will touch a guru’s feet out of humility, which is required in order to receive teaching and because it is believed that power emanated from the guru’s feet.</a:t>
            </a:r>
          </a:p>
        </p:txBody>
      </p:sp>
    </p:spTree>
    <p:extLst>
      <p:ext uri="{BB962C8B-B14F-4D97-AF65-F5344CB8AC3E}">
        <p14:creationId xmlns:p14="http://schemas.microsoft.com/office/powerpoint/2010/main" val="3058183738"/>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Rituals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10000"/>
          </a:bodyPr>
          <a:lstStyle/>
          <a:p>
            <a:r>
              <a:rPr lang="en-US" altLang="en-US" dirty="0"/>
              <a:t>Ritual is central to Hinduism, and there are sixteen rites prescribed to purify and sanctify a person in his or her journey through life.</a:t>
            </a:r>
          </a:p>
          <a:p>
            <a:r>
              <a:rPr lang="en-US" altLang="en-US" dirty="0"/>
              <a:t>Public ritual, the </a:t>
            </a:r>
            <a:r>
              <a:rPr lang="en-US" altLang="en-US" b="1" dirty="0"/>
              <a:t>puja</a:t>
            </a:r>
            <a:r>
              <a:rPr lang="en-US" altLang="en-US" dirty="0"/>
              <a:t>, is usually performed by Brahmin priests called </a:t>
            </a:r>
            <a:r>
              <a:rPr lang="en-US" altLang="en-US" b="1" dirty="0"/>
              <a:t>pujaris</a:t>
            </a:r>
            <a:r>
              <a:rPr lang="en-US" altLang="en-US" dirty="0"/>
              <a:t>.</a:t>
            </a:r>
          </a:p>
          <a:p>
            <a:r>
              <a:rPr lang="en-US" altLang="en-US" dirty="0"/>
              <a:t>Important aspects of puja include </a:t>
            </a:r>
            <a:r>
              <a:rPr lang="en-US" altLang="en-US" b="1" dirty="0"/>
              <a:t>darshan</a:t>
            </a:r>
            <a:r>
              <a:rPr lang="en-US" altLang="en-US" dirty="0"/>
              <a:t> (</a:t>
            </a:r>
            <a:r>
              <a:rPr lang="en-US" altLang="en-US" b="1" dirty="0"/>
              <a:t>visual contact with the divine; seeing and being seen by the divine</a:t>
            </a:r>
            <a:r>
              <a:rPr lang="en-US" altLang="en-US" dirty="0"/>
              <a:t>) and </a:t>
            </a:r>
            <a:r>
              <a:rPr lang="en-US" altLang="en-US" b="1" dirty="0"/>
              <a:t>prasad</a:t>
            </a:r>
            <a:r>
              <a:rPr lang="en-US" altLang="en-US" dirty="0"/>
              <a:t> (food sanctified by being offered to a deity and/or guru and then eaten by devotees).</a:t>
            </a:r>
          </a:p>
        </p:txBody>
      </p:sp>
    </p:spTree>
    <p:extLst>
      <p:ext uri="{BB962C8B-B14F-4D97-AF65-F5344CB8AC3E}">
        <p14:creationId xmlns:p14="http://schemas.microsoft.com/office/powerpoint/2010/main" val="2779106903"/>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a:xfrm>
            <a:off x="457200" y="160337"/>
            <a:ext cx="8229600" cy="1143000"/>
          </a:xfrm>
        </p:spPr>
        <p:txBody>
          <a:bodyPr/>
          <a:lstStyle/>
          <a:p>
            <a:r>
              <a:rPr lang="en-US" altLang="en-US" dirty="0"/>
              <a:t>3.5 Rituals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a:bodyPr>
          <a:lstStyle/>
          <a:p>
            <a:r>
              <a:rPr lang="en-US" altLang="en-US" dirty="0"/>
              <a:t>Vedic rituals involve a </a:t>
            </a:r>
            <a:r>
              <a:rPr lang="en-US" altLang="en-US" b="1" dirty="0" err="1"/>
              <a:t>havan</a:t>
            </a:r>
            <a:r>
              <a:rPr lang="en-US" altLang="en-US" dirty="0"/>
              <a:t>, or sacred fireplace.</a:t>
            </a:r>
          </a:p>
          <a:p>
            <a:r>
              <a:rPr lang="en-US" altLang="en-US" dirty="0"/>
              <a:t>In addition to public puja, home </a:t>
            </a:r>
            <a:r>
              <a:rPr lang="en-US" altLang="en-US" b="1" dirty="0"/>
              <a:t>puja</a:t>
            </a:r>
            <a:r>
              <a:rPr lang="en-US" altLang="en-US" dirty="0"/>
              <a:t> is practiced with a home </a:t>
            </a:r>
            <a:r>
              <a:rPr lang="en-US" altLang="en-US" b="1" dirty="0"/>
              <a:t>shrine</a:t>
            </a:r>
            <a:r>
              <a:rPr lang="en-US" altLang="en-US" dirty="0"/>
              <a:t> or a prayer room for worship. Women often are responsible for daily home puja, though in orthodox homes they do not perform puja (or enter the kitchen) while menstruating.</a:t>
            </a:r>
          </a:p>
          <a:p>
            <a:r>
              <a:rPr lang="en-US" altLang="en-US" dirty="0"/>
              <a:t>Bodies are cremated after death, and the remains are typically submerged in a holy river.</a:t>
            </a:r>
          </a:p>
        </p:txBody>
      </p:sp>
    </p:spTree>
    <p:extLst>
      <p:ext uri="{BB962C8B-B14F-4D97-AF65-F5344CB8AC3E}">
        <p14:creationId xmlns:p14="http://schemas.microsoft.com/office/powerpoint/2010/main" val="2070590675"/>
      </p:ext>
    </p:extLst>
  </p:cSld>
  <p:clrMapOvr>
    <a:masterClrMapping/>
  </p:clrMapOvr>
  <mc:AlternateContent xmlns:mc="http://schemas.openxmlformats.org/markup-compatibility/2006" xmlns:p14="http://schemas.microsoft.com/office/powerpoint/2010/main">
    <mc:Choice Requires="p14">
      <p:transition spd="slow" p14:dur="2000" advTm="31079"/>
    </mc:Choice>
    <mc:Fallback xmlns="">
      <p:transition spd="slow" advTm="31079"/>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fontScale="90000"/>
          </a:bodyPr>
          <a:lstStyle/>
          <a:p>
            <a:r>
              <a:rPr lang="en-US" altLang="en-US" dirty="0"/>
              <a:t>3.5 Fasts, prayers, and auspicious designs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20000"/>
          </a:bodyPr>
          <a:lstStyle/>
          <a:p>
            <a:r>
              <a:rPr lang="en-US" altLang="en-US" dirty="0"/>
              <a:t>Many Hindus observe days of fasting and prayer determined by a complex lunar or solar calendar.</a:t>
            </a:r>
          </a:p>
          <a:p>
            <a:r>
              <a:rPr lang="en-US" altLang="en-US" dirty="0"/>
              <a:t>Astrology is very important to many Hindus (e.g., in determining time for a marriage).</a:t>
            </a:r>
          </a:p>
          <a:p>
            <a:r>
              <a:rPr lang="en-US" altLang="en-US" dirty="0"/>
              <a:t>Many women daily decorate the entrance to their homes with auspicious designs.</a:t>
            </a:r>
          </a:p>
          <a:p>
            <a:r>
              <a:rPr lang="en-US" altLang="en-US" dirty="0"/>
              <a:t>These designs are made of edible substances such as flour and rice.</a:t>
            </a:r>
          </a:p>
          <a:p>
            <a:r>
              <a:rPr lang="en-US" altLang="en-US" dirty="0"/>
              <a:t>The designs are broken up by birds and insects, which helps fulfill the dharmic requirement that one should feed 1,000 souls every day.</a:t>
            </a:r>
          </a:p>
        </p:txBody>
      </p:sp>
    </p:spTree>
    <p:extLst>
      <p:ext uri="{BB962C8B-B14F-4D97-AF65-F5344CB8AC3E}">
        <p14:creationId xmlns:p14="http://schemas.microsoft.com/office/powerpoint/2010/main" val="2266697705"/>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Reverence of trees and rivers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20000"/>
          </a:bodyPr>
          <a:lstStyle/>
          <a:p>
            <a:r>
              <a:rPr lang="en-US" altLang="en-US" dirty="0"/>
              <a:t>Rivers and particular species of trees are revered throughout India; many rivers are particularly associated with incidents in mythology.</a:t>
            </a:r>
          </a:p>
          <a:p>
            <a:r>
              <a:rPr lang="en-US" altLang="en-US" dirty="0"/>
              <a:t>Environmental pollution is a serious issue in contemporary India.</a:t>
            </a:r>
          </a:p>
          <a:p>
            <a:r>
              <a:rPr lang="en-US" altLang="en-US" dirty="0"/>
              <a:t>Ritual practices themselves, such as the immersion of the ashes of the dead in rivers and the immersion of images of deities after festivals, may contribute to the problem.</a:t>
            </a:r>
          </a:p>
          <a:p>
            <a:r>
              <a:rPr lang="en-US" altLang="en-US" dirty="0"/>
              <a:t>Dams, construction, and waste dumping are also threats to sacred rivers.</a:t>
            </a:r>
          </a:p>
        </p:txBody>
      </p:sp>
    </p:spTree>
    <p:extLst>
      <p:ext uri="{BB962C8B-B14F-4D97-AF65-F5344CB8AC3E}">
        <p14:creationId xmlns:p14="http://schemas.microsoft.com/office/powerpoint/2010/main" val="3441705935"/>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Pilgrimages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There are pilgrimage sites throughout India, some associated with particular gods or goddesses, others associated with a revered saint or teacher.</a:t>
            </a:r>
          </a:p>
          <a:p>
            <a:r>
              <a:rPr lang="en-US" altLang="en-US" dirty="0"/>
              <a:t>Many holy sites in India are associated with events in the epics and </a:t>
            </a:r>
            <a:r>
              <a:rPr lang="en-US" altLang="en-US" b="1" dirty="0"/>
              <a:t>Puranas</a:t>
            </a:r>
            <a:r>
              <a:rPr lang="en-US" altLang="en-US" dirty="0"/>
              <a:t> and visiting them is an expression of devotion to the deities associated with that place.</a:t>
            </a:r>
          </a:p>
        </p:txBody>
      </p:sp>
    </p:spTree>
    <p:extLst>
      <p:ext uri="{BB962C8B-B14F-4D97-AF65-F5344CB8AC3E}">
        <p14:creationId xmlns:p14="http://schemas.microsoft.com/office/powerpoint/2010/main" val="1385258833"/>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sz="4000" dirty="0"/>
              <a:t>Indo-European Languages</a:t>
            </a:r>
            <a:br>
              <a:rPr lang="en-US" sz="4000" dirty="0"/>
            </a:br>
            <a:r>
              <a:rPr lang="en-US" sz="4000" dirty="0"/>
              <a:t>Linguistic similarity</a:t>
            </a:r>
            <a:endParaRPr sz="4000" dirty="0"/>
          </a:p>
        </p:txBody>
      </p:sp>
      <p:pic>
        <p:nvPicPr>
          <p:cNvPr id="25603" name="Content Placeholder 3" descr="Indo-European languages SLIDE #2&#10;Geographic range and location, sublanguage family&#10;Dominant metaphor is biological, so we speak of language families, sub-families, and even daughter languages that develop from previous languages&#10;">
            <a:extLst>
              <a:ext uri="{FF2B5EF4-FFF2-40B4-BE49-F238E27FC236}">
                <a16:creationId xmlns:a16="http://schemas.microsoft.com/office/drawing/2014/main" id="{1BDB2112-E255-4095-9DCD-085FFE48192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 y="1486693"/>
            <a:ext cx="5616575" cy="4525963"/>
          </a:xfrm>
        </p:spPr>
      </p:pic>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8</a:t>
            </a:fld>
            <a:endParaRPr lang="en-US" altLang="en-US" sz="1200">
              <a:solidFill>
                <a:srgbClr val="89898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Pilgrimages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b="1" dirty="0" err="1"/>
              <a:t>Shaktas</a:t>
            </a:r>
            <a:r>
              <a:rPr lang="en-US" altLang="en-US" dirty="0"/>
              <a:t> trek to any of the fifty-one pilgrimage spots in India called </a:t>
            </a:r>
            <a:r>
              <a:rPr lang="en-US" altLang="en-US" b="1" dirty="0" err="1"/>
              <a:t>shaktipithas</a:t>
            </a:r>
            <a:r>
              <a:rPr lang="en-US" altLang="en-US" dirty="0"/>
              <a:t>.</a:t>
            </a:r>
          </a:p>
          <a:p>
            <a:r>
              <a:rPr lang="en-US" altLang="en-US" dirty="0"/>
              <a:t>Because of the powerful vibrations still believed to emit from places where great saints and teachers lived during their lives, these are important places of pilgrimage.</a:t>
            </a:r>
          </a:p>
        </p:txBody>
      </p:sp>
    </p:spTree>
    <p:extLst>
      <p:ext uri="{BB962C8B-B14F-4D97-AF65-F5344CB8AC3E}">
        <p14:creationId xmlns:p14="http://schemas.microsoft.com/office/powerpoint/2010/main" val="94877098"/>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Festivals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a:bodyPr>
          <a:lstStyle/>
          <a:p>
            <a:r>
              <a:rPr lang="en-US" altLang="en-US" dirty="0"/>
              <a:t>Many festivals commemorate key events in the lives of particular gods and goddesses.</a:t>
            </a:r>
          </a:p>
          <a:p>
            <a:r>
              <a:rPr lang="en-US" altLang="en-US" dirty="0"/>
              <a:t>There is some sort of religious festival somewhere in India virtually every day, and most express spirituality in its happiest aspects.</a:t>
            </a:r>
          </a:p>
          <a:p>
            <a:r>
              <a:rPr lang="en-US" altLang="en-US" dirty="0"/>
              <a:t>Holidays are calculated partially on a lunar calendar.</a:t>
            </a:r>
          </a:p>
          <a:p>
            <a:r>
              <a:rPr lang="en-US" altLang="en-US" dirty="0"/>
              <a:t>Sixteen religious holidays are honored by the central government.</a:t>
            </a:r>
          </a:p>
        </p:txBody>
      </p:sp>
    </p:spTree>
    <p:extLst>
      <p:ext uri="{BB962C8B-B14F-4D97-AF65-F5344CB8AC3E}">
        <p14:creationId xmlns:p14="http://schemas.microsoft.com/office/powerpoint/2010/main" val="1728341388"/>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Women’s religious roles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20000"/>
          </a:bodyPr>
          <a:lstStyle/>
          <a:p>
            <a:r>
              <a:rPr lang="en-US" altLang="en-US" dirty="0"/>
              <a:t>Compared to other religions, women are highly venerated as spiritual ideals in Hinduism.</a:t>
            </a:r>
          </a:p>
          <a:p>
            <a:r>
              <a:rPr lang="en-US" altLang="en-US" dirty="0"/>
              <a:t>Women contribute to earthly life with dharma, marital wealth, and sensual pleasure and are seen as a critical part of spiritual life such as ceremonial sacrifice.</a:t>
            </a:r>
          </a:p>
          <a:p>
            <a:r>
              <a:rPr lang="en-US" altLang="en-US" dirty="0"/>
              <a:t>Marriage is ideally husband and wife as spiritual partners.</a:t>
            </a:r>
          </a:p>
          <a:p>
            <a:r>
              <a:rPr lang="en-US" altLang="en-US" dirty="0"/>
              <a:t>Women traditionally participate in spiritual practices only with their husbands, not as individuals.</a:t>
            </a:r>
          </a:p>
        </p:txBody>
      </p:sp>
    </p:spTree>
    <p:extLst>
      <p:ext uri="{BB962C8B-B14F-4D97-AF65-F5344CB8AC3E}">
        <p14:creationId xmlns:p14="http://schemas.microsoft.com/office/powerpoint/2010/main" val="3401413974"/>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Women’s religious roles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In early Vedic times, women enjoyed relative freedom to participate equally in spiritual rituals, but social changes in the nineteenth century reduced many women to being servants to their families.</a:t>
            </a:r>
          </a:p>
          <a:p>
            <a:r>
              <a:rPr lang="en-US" altLang="en-US" dirty="0"/>
              <a:t>In many cases—and even today—women were considered economic burdens unless they could provide a wealthy dowry</a:t>
            </a:r>
          </a:p>
        </p:txBody>
      </p:sp>
    </p:spTree>
    <p:extLst>
      <p:ext uri="{BB962C8B-B14F-4D97-AF65-F5344CB8AC3E}">
        <p14:creationId xmlns:p14="http://schemas.microsoft.com/office/powerpoint/2010/main" val="4096530589"/>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3.5 Women’s religious roles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Nevertheless, many women in India today are well educated and able to attain positions of power.</a:t>
            </a:r>
          </a:p>
          <a:p>
            <a:r>
              <a:rPr lang="en-US" altLang="en-US" dirty="0"/>
              <a:t>There are also women revered as saints and gurus who have left family obligations to achieve high levels of spiritual realization.</a:t>
            </a:r>
          </a:p>
          <a:p>
            <a:r>
              <a:rPr lang="en-US" altLang="en-US" dirty="0"/>
              <a:t>Tantric traditions and texts suggest that women are capable of transmitting tantric doctrines.</a:t>
            </a:r>
          </a:p>
        </p:txBody>
      </p:sp>
    </p:spTree>
    <p:extLst>
      <p:ext uri="{BB962C8B-B14F-4D97-AF65-F5344CB8AC3E}">
        <p14:creationId xmlns:p14="http://schemas.microsoft.com/office/powerpoint/2010/main" val="3199592803"/>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Hinduism in the modern world</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endParaRPr lang="en-US" altLang="en-US" dirty="0"/>
          </a:p>
          <a:p>
            <a:r>
              <a:rPr lang="en-US" altLang="en-US" dirty="0"/>
              <a:t>The development of Hinduism has been influenced by contact with Buddhism, Jainism, and, later, Islam and Christianity.</a:t>
            </a:r>
          </a:p>
          <a:p>
            <a:r>
              <a:rPr lang="en-US" altLang="en-US" dirty="0"/>
              <a:t>The British and Christian missionaries criticized some Hindu practices.</a:t>
            </a:r>
          </a:p>
        </p:txBody>
      </p:sp>
    </p:spTree>
    <p:extLst>
      <p:ext uri="{BB962C8B-B14F-4D97-AF65-F5344CB8AC3E}">
        <p14:creationId xmlns:p14="http://schemas.microsoft.com/office/powerpoint/2010/main" val="2744138720"/>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B14EE547-F518-67D1-2355-22A3C4788D8F}"/>
              </a:ext>
            </a:extLst>
          </p:cNvPr>
          <p:cNvSpPr>
            <a:spLocks noGrp="1"/>
          </p:cNvSpPr>
          <p:nvPr>
            <p:ph type="title"/>
          </p:nvPr>
        </p:nvSpPr>
        <p:spPr/>
        <p:txBody>
          <a:bodyPr/>
          <a:lstStyle/>
          <a:p>
            <a:r>
              <a:rPr lang="en-US" altLang="en-US"/>
              <a:t>Mughal Empire 1526–1858</a:t>
            </a:r>
          </a:p>
        </p:txBody>
      </p:sp>
      <p:pic>
        <p:nvPicPr>
          <p:cNvPr id="5123" name="Content Placeholder 3" descr="A map of India with orange lines showing the powerful Mughal Empire.&#10;Early 1600s Western powers begin to establish trading centers and networks&#10;">
            <a:extLst>
              <a:ext uri="{FF2B5EF4-FFF2-40B4-BE49-F238E27FC236}">
                <a16:creationId xmlns:a16="http://schemas.microsoft.com/office/drawing/2014/main" id="{1A0D7ED0-B87F-0D51-51A2-9E96B23AD9C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620253"/>
            <a:ext cx="4038600" cy="4310063"/>
          </a:xfrm>
        </p:spPr>
      </p:pic>
      <p:sp>
        <p:nvSpPr>
          <p:cNvPr id="5124" name="Content Placeholder 4">
            <a:extLst>
              <a:ext uri="{FF2B5EF4-FFF2-40B4-BE49-F238E27FC236}">
                <a16:creationId xmlns:a16="http://schemas.microsoft.com/office/drawing/2014/main" id="{7B6C1F59-DBD8-4BA1-E13A-73D7AC4CB0D2}"/>
              </a:ext>
            </a:extLst>
          </p:cNvPr>
          <p:cNvSpPr>
            <a:spLocks noGrp="1"/>
          </p:cNvSpPr>
          <p:nvPr>
            <p:ph sz="half" idx="2"/>
          </p:nvPr>
        </p:nvSpPr>
        <p:spPr/>
        <p:txBody>
          <a:bodyPr/>
          <a:lstStyle/>
          <a:p>
            <a:r>
              <a:rPr lang="en-US" altLang="en-US" dirty="0"/>
              <a:t>High point at 1707</a:t>
            </a:r>
          </a:p>
          <a:p>
            <a:r>
              <a:rPr lang="en-US" altLang="en-US" dirty="0"/>
              <a:t>Begins long decline at that</a:t>
            </a:r>
          </a:p>
          <a:p>
            <a:r>
              <a:rPr lang="en-US" altLang="en-US" dirty="0"/>
              <a:t>Early 1600s Western powers begin to establish trading centers and networks</a:t>
            </a:r>
          </a:p>
          <a:p>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EF2633D8-338B-A8B0-1945-DCBED3A2D6F0}"/>
              </a:ext>
            </a:extLst>
          </p:cNvPr>
          <p:cNvSpPr>
            <a:spLocks noGrp="1"/>
          </p:cNvSpPr>
          <p:nvPr>
            <p:ph type="title"/>
          </p:nvPr>
        </p:nvSpPr>
        <p:spPr/>
        <p:txBody>
          <a:bodyPr/>
          <a:lstStyle/>
          <a:p>
            <a:r>
              <a:rPr lang="en-US" altLang="en-US"/>
              <a:t>Mughal Empire at its height</a:t>
            </a:r>
          </a:p>
        </p:txBody>
      </p:sp>
      <p:pic>
        <p:nvPicPr>
          <p:cNvPr id="6147" name="Content Placeholder 3" descr="This is another map of the Mughal Empire at its height and power.">
            <a:extLst>
              <a:ext uri="{FF2B5EF4-FFF2-40B4-BE49-F238E27FC236}">
                <a16:creationId xmlns:a16="http://schemas.microsoft.com/office/drawing/2014/main" id="{AE916A39-03B1-A838-458E-A88275A8FB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524000"/>
            <a:ext cx="5058244" cy="4770438"/>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4">
            <a:extLst>
              <a:ext uri="{FF2B5EF4-FFF2-40B4-BE49-F238E27FC236}">
                <a16:creationId xmlns:a16="http://schemas.microsoft.com/office/drawing/2014/main" id="{4F04C017-F807-21A5-A367-B94F74FE58B1}"/>
              </a:ext>
            </a:extLst>
          </p:cNvPr>
          <p:cNvSpPr>
            <a:spLocks noGrp="1"/>
          </p:cNvSpPr>
          <p:nvPr>
            <p:ph type="title"/>
          </p:nvPr>
        </p:nvSpPr>
        <p:spPr/>
        <p:txBody>
          <a:bodyPr/>
          <a:lstStyle/>
          <a:p>
            <a:r>
              <a:rPr lang="en-US" altLang="en-US"/>
              <a:t>British Control of India before 1857</a:t>
            </a:r>
          </a:p>
        </p:txBody>
      </p:sp>
      <p:sp>
        <p:nvSpPr>
          <p:cNvPr id="7171" name="Text Placeholder 5">
            <a:extLst>
              <a:ext uri="{FF2B5EF4-FFF2-40B4-BE49-F238E27FC236}">
                <a16:creationId xmlns:a16="http://schemas.microsoft.com/office/drawing/2014/main" id="{11101B4C-FCDA-932D-AD27-998E6B4308F2}"/>
              </a:ext>
            </a:extLst>
          </p:cNvPr>
          <p:cNvSpPr>
            <a:spLocks noGrp="1"/>
          </p:cNvSpPr>
          <p:nvPr>
            <p:ph type="body" idx="1"/>
          </p:nvPr>
        </p:nvSpPr>
        <p:spPr/>
        <p:txBody>
          <a:bodyPr/>
          <a:lstStyle/>
          <a:p>
            <a:pPr algn="ctr"/>
            <a:r>
              <a:rPr lang="en-US" altLang="en-US"/>
              <a:t>Early19</a:t>
            </a:r>
            <a:r>
              <a:rPr lang="en-US" altLang="en-US" baseline="30000"/>
              <a:t>th</a:t>
            </a:r>
            <a:r>
              <a:rPr lang="en-US" altLang="en-US"/>
              <a:t> century</a:t>
            </a:r>
          </a:p>
        </p:txBody>
      </p:sp>
      <p:pic>
        <p:nvPicPr>
          <p:cNvPr id="7172" name="Content Placeholder 3" descr="The map on the left shows the extant of the British East India Company from 1612-1757. ">
            <a:extLst>
              <a:ext uri="{FF2B5EF4-FFF2-40B4-BE49-F238E27FC236}">
                <a16:creationId xmlns:a16="http://schemas.microsoft.com/office/drawing/2014/main" id="{EC0BCC5D-0732-A6B0-1BB8-BC873E28AD4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5888" y="2206959"/>
            <a:ext cx="4381500" cy="4133850"/>
          </a:xfrm>
        </p:spPr>
      </p:pic>
      <p:sp>
        <p:nvSpPr>
          <p:cNvPr id="7173" name="Text Placeholder 6">
            <a:extLst>
              <a:ext uri="{FF2B5EF4-FFF2-40B4-BE49-F238E27FC236}">
                <a16:creationId xmlns:a16="http://schemas.microsoft.com/office/drawing/2014/main" id="{49481305-37A3-159D-74A8-2F7FD1C22AD2}"/>
              </a:ext>
            </a:extLst>
          </p:cNvPr>
          <p:cNvSpPr>
            <a:spLocks noGrp="1"/>
          </p:cNvSpPr>
          <p:nvPr>
            <p:ph type="body" sz="quarter" idx="3"/>
          </p:nvPr>
        </p:nvSpPr>
        <p:spPr/>
        <p:txBody>
          <a:bodyPr/>
          <a:lstStyle/>
          <a:p>
            <a:pPr algn="ctr"/>
            <a:r>
              <a:rPr lang="en-US" altLang="en-US"/>
              <a:t>British East India Company</a:t>
            </a:r>
          </a:p>
        </p:txBody>
      </p:sp>
      <p:sp>
        <p:nvSpPr>
          <p:cNvPr id="7174" name="Content Placeholder 6">
            <a:extLst>
              <a:ext uri="{FF2B5EF4-FFF2-40B4-BE49-F238E27FC236}">
                <a16:creationId xmlns:a16="http://schemas.microsoft.com/office/drawing/2014/main" id="{66752955-A18B-9AC2-EF6F-B5025D1FB9BD}"/>
              </a:ext>
            </a:extLst>
          </p:cNvPr>
          <p:cNvSpPr>
            <a:spLocks noGrp="1"/>
          </p:cNvSpPr>
          <p:nvPr>
            <p:ph sz="quarter" idx="4"/>
          </p:nvPr>
        </p:nvSpPr>
        <p:spPr/>
        <p:txBody>
          <a:bodyPr/>
          <a:lstStyle/>
          <a:p>
            <a:pPr>
              <a:buFont typeface="Wingdings" panose="05000000000000000000" pitchFamily="2" charset="2"/>
              <a:buChar char="§"/>
            </a:pPr>
            <a:r>
              <a:rPr lang="en-US" altLang="en-US"/>
              <a:t>1612–1757 </a:t>
            </a:r>
          </a:p>
          <a:p>
            <a:pPr lvl="1">
              <a:buFont typeface="Wingdings" panose="05000000000000000000" pitchFamily="2" charset="2"/>
              <a:buChar char="§"/>
            </a:pPr>
            <a:r>
              <a:rPr lang="en-US" altLang="en-US"/>
              <a:t>East India Company</a:t>
            </a:r>
          </a:p>
          <a:p>
            <a:pPr>
              <a:buFont typeface="Wingdings" panose="05000000000000000000" pitchFamily="2" charset="2"/>
              <a:buChar char="§"/>
            </a:pPr>
            <a:r>
              <a:rPr lang="en-US" altLang="en-US"/>
              <a:t>1758 </a:t>
            </a:r>
          </a:p>
          <a:p>
            <a:pPr lvl="1">
              <a:buFont typeface="Wingdings" panose="05000000000000000000" pitchFamily="2" charset="2"/>
              <a:buChar char="§"/>
            </a:pPr>
            <a:r>
              <a:rPr lang="en-US" altLang="en-US"/>
              <a:t>Battle of Plassey</a:t>
            </a:r>
          </a:p>
          <a:p>
            <a:pPr lvl="1">
              <a:buFont typeface="Wingdings" panose="05000000000000000000" pitchFamily="2" charset="2"/>
              <a:buChar char="§"/>
            </a:pPr>
            <a:r>
              <a:rPr lang="en-US" altLang="en-US"/>
              <a:t>During Seven Years War</a:t>
            </a:r>
          </a:p>
          <a:p>
            <a:pPr lvl="1">
              <a:buFont typeface="Wingdings" panose="05000000000000000000" pitchFamily="2" charset="2"/>
              <a:buChar char="§"/>
            </a:pPr>
            <a:r>
              <a:rPr lang="en-US" altLang="en-US"/>
              <a:t>Gains control of Bengal</a:t>
            </a:r>
          </a:p>
          <a:p>
            <a:pPr lvl="1">
              <a:buFont typeface="Wingdings" panose="05000000000000000000" pitchFamily="2" charset="2"/>
              <a:buChar char="§"/>
            </a:pPr>
            <a:r>
              <a:rPr lang="en-US" altLang="en-US"/>
              <a:t>Ends French influence</a:t>
            </a:r>
          </a:p>
          <a:p>
            <a:pPr>
              <a:buFont typeface="Wingdings" panose="05000000000000000000" pitchFamily="2" charset="2"/>
              <a:buChar char="§"/>
            </a:pPr>
            <a:endParaRPr lang="en-US" altLang="en-US"/>
          </a:p>
          <a:p>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4">
            <a:extLst>
              <a:ext uri="{FF2B5EF4-FFF2-40B4-BE49-F238E27FC236}">
                <a16:creationId xmlns:a16="http://schemas.microsoft.com/office/drawing/2014/main" id="{73DD1998-65AF-317E-D6A3-3EECD1BDD3AB}"/>
              </a:ext>
            </a:extLst>
          </p:cNvPr>
          <p:cNvSpPr>
            <a:spLocks noGrp="1"/>
          </p:cNvSpPr>
          <p:nvPr>
            <p:ph type="title"/>
          </p:nvPr>
        </p:nvSpPr>
        <p:spPr/>
        <p:txBody>
          <a:bodyPr/>
          <a:lstStyle/>
          <a:p>
            <a:r>
              <a:rPr lang="en-US" altLang="en-US"/>
              <a:t>British Control of India before 1857</a:t>
            </a:r>
          </a:p>
        </p:txBody>
      </p:sp>
      <p:sp>
        <p:nvSpPr>
          <p:cNvPr id="8195" name="Text Placeholder 5">
            <a:extLst>
              <a:ext uri="{FF2B5EF4-FFF2-40B4-BE49-F238E27FC236}">
                <a16:creationId xmlns:a16="http://schemas.microsoft.com/office/drawing/2014/main" id="{12759601-46E2-D469-8DE2-73FC9A096C4C}"/>
              </a:ext>
            </a:extLst>
          </p:cNvPr>
          <p:cNvSpPr>
            <a:spLocks noGrp="1"/>
          </p:cNvSpPr>
          <p:nvPr>
            <p:ph type="body" idx="1"/>
          </p:nvPr>
        </p:nvSpPr>
        <p:spPr/>
        <p:txBody>
          <a:bodyPr/>
          <a:lstStyle/>
          <a:p>
            <a:pPr algn="ctr"/>
            <a:r>
              <a:rPr lang="en-US" altLang="en-US"/>
              <a:t>Early19</a:t>
            </a:r>
            <a:r>
              <a:rPr lang="en-US" altLang="en-US" baseline="30000"/>
              <a:t>th</a:t>
            </a:r>
            <a:r>
              <a:rPr lang="en-US" altLang="en-US"/>
              <a:t> century</a:t>
            </a:r>
          </a:p>
        </p:txBody>
      </p:sp>
      <p:pic>
        <p:nvPicPr>
          <p:cNvPr id="8196" name="Content Placeholder 3" descr="This is the same previous map with more text about ">
            <a:extLst>
              <a:ext uri="{FF2B5EF4-FFF2-40B4-BE49-F238E27FC236}">
                <a16:creationId xmlns:a16="http://schemas.microsoft.com/office/drawing/2014/main" id="{3A854EB1-2B55-6A45-6B95-1E4C4AA0C4E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5888" y="2174875"/>
            <a:ext cx="4381500" cy="4133850"/>
          </a:xfrm>
        </p:spPr>
      </p:pic>
      <p:sp>
        <p:nvSpPr>
          <p:cNvPr id="8197" name="Text Placeholder 6">
            <a:extLst>
              <a:ext uri="{FF2B5EF4-FFF2-40B4-BE49-F238E27FC236}">
                <a16:creationId xmlns:a16="http://schemas.microsoft.com/office/drawing/2014/main" id="{B33454CD-FB5E-3EA1-A70B-6F222E6BE115}"/>
              </a:ext>
            </a:extLst>
          </p:cNvPr>
          <p:cNvSpPr>
            <a:spLocks noGrp="1"/>
          </p:cNvSpPr>
          <p:nvPr>
            <p:ph type="body" sz="quarter" idx="3"/>
          </p:nvPr>
        </p:nvSpPr>
        <p:spPr/>
        <p:txBody>
          <a:bodyPr/>
          <a:lstStyle/>
          <a:p>
            <a:pPr algn="ctr"/>
            <a:r>
              <a:rPr lang="en-US" altLang="en-US"/>
              <a:t>British East India Company</a:t>
            </a:r>
          </a:p>
        </p:txBody>
      </p:sp>
      <p:sp>
        <p:nvSpPr>
          <p:cNvPr id="8198" name="Content Placeholder 6" descr="This map and text show the increasing power of the British East India Company.&#10;1757–1857 &#10;Company rule in India by a Governor-General&#10;1813 &#10;Charter Act 1813&#10;Opened India to Christian missionaries&#10;1820 – British East Indian Company dominant&#10;1857 – Indian Rebellion&#10;Sepoys – Indian soldiers&#10;">
            <a:extLst>
              <a:ext uri="{FF2B5EF4-FFF2-40B4-BE49-F238E27FC236}">
                <a16:creationId xmlns:a16="http://schemas.microsoft.com/office/drawing/2014/main" id="{5CAF2E4C-E552-6092-2530-E7536AA7B2BB}"/>
              </a:ext>
            </a:extLst>
          </p:cNvPr>
          <p:cNvSpPr>
            <a:spLocks noGrp="1"/>
          </p:cNvSpPr>
          <p:nvPr>
            <p:ph sz="quarter" idx="4"/>
          </p:nvPr>
        </p:nvSpPr>
        <p:spPr/>
        <p:txBody>
          <a:bodyPr>
            <a:normAutofit lnSpcReduction="10000"/>
          </a:bodyPr>
          <a:lstStyle/>
          <a:p>
            <a:pPr>
              <a:buFont typeface="Wingdings" panose="05000000000000000000" pitchFamily="2" charset="2"/>
              <a:buChar char="§"/>
            </a:pPr>
            <a:r>
              <a:rPr lang="en-US" altLang="en-US" dirty="0"/>
              <a:t>1757–1857 </a:t>
            </a:r>
          </a:p>
          <a:p>
            <a:pPr lvl="1">
              <a:buFont typeface="Wingdings" panose="05000000000000000000" pitchFamily="2" charset="2"/>
              <a:buChar char="§"/>
            </a:pPr>
            <a:r>
              <a:rPr lang="en-US" altLang="en-US" dirty="0"/>
              <a:t>Company rule in India by a Governor-General</a:t>
            </a:r>
          </a:p>
          <a:p>
            <a:pPr>
              <a:buFont typeface="Wingdings" panose="05000000000000000000" pitchFamily="2" charset="2"/>
              <a:buChar char="§"/>
            </a:pPr>
            <a:r>
              <a:rPr lang="en-US" altLang="en-US" dirty="0"/>
              <a:t>1813 </a:t>
            </a:r>
          </a:p>
          <a:p>
            <a:pPr lvl="1">
              <a:buFont typeface="Wingdings" panose="05000000000000000000" pitchFamily="2" charset="2"/>
              <a:buChar char="§"/>
            </a:pPr>
            <a:r>
              <a:rPr lang="en-US" altLang="en-US" dirty="0"/>
              <a:t>Charter Act 1813</a:t>
            </a:r>
          </a:p>
          <a:p>
            <a:pPr lvl="1">
              <a:buFont typeface="Wingdings" panose="05000000000000000000" pitchFamily="2" charset="2"/>
              <a:buChar char="§"/>
            </a:pPr>
            <a:r>
              <a:rPr lang="en-US" altLang="en-US" dirty="0"/>
              <a:t>Opened India to Christian missionaries</a:t>
            </a:r>
          </a:p>
          <a:p>
            <a:pPr>
              <a:buFont typeface="Wingdings" panose="05000000000000000000" pitchFamily="2" charset="2"/>
              <a:buChar char="§"/>
            </a:pPr>
            <a:r>
              <a:rPr lang="en-US" altLang="en-US" dirty="0"/>
              <a:t>1820 – British East Indian Company dominant</a:t>
            </a:r>
          </a:p>
          <a:p>
            <a:pPr>
              <a:buFont typeface="Wingdings" panose="05000000000000000000" pitchFamily="2" charset="2"/>
              <a:buChar char="§"/>
            </a:pPr>
            <a:r>
              <a:rPr lang="en-US" altLang="en-US" dirty="0"/>
              <a:t>1857 – Indian Rebellion</a:t>
            </a:r>
          </a:p>
          <a:p>
            <a:pPr lvl="1">
              <a:buFont typeface="Wingdings" panose="05000000000000000000" pitchFamily="2" charset="2"/>
              <a:buChar char="§"/>
            </a:pPr>
            <a:r>
              <a:rPr lang="en-US" altLang="en-US" dirty="0"/>
              <a:t>Sepoys – Indian soldiers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5083-3232-4B97-8A17-1AFE75C8025E}"/>
              </a:ext>
            </a:extLst>
          </p:cNvPr>
          <p:cNvSpPr>
            <a:spLocks noGrp="1"/>
          </p:cNvSpPr>
          <p:nvPr>
            <p:ph type="title"/>
          </p:nvPr>
        </p:nvSpPr>
        <p:spPr>
          <a:xfrm>
            <a:off x="457200" y="304800"/>
            <a:ext cx="8229600" cy="838200"/>
          </a:xfrm>
        </p:spPr>
        <p:txBody>
          <a:bodyPr>
            <a:normAutofit fontScale="90000"/>
          </a:bodyPr>
          <a:lstStyle/>
          <a:p>
            <a:pPr eaLnBrk="1" fontAlgn="auto" hangingPunct="1">
              <a:spcBef>
                <a:spcPts val="0"/>
              </a:spcBef>
              <a:spcAft>
                <a:spcPts val="0"/>
              </a:spcAft>
              <a:defRPr/>
            </a:pPr>
            <a:r>
              <a:rPr lang="en-US" sz="4000" dirty="0"/>
              <a:t>Indo-European Languages</a:t>
            </a:r>
            <a:br>
              <a:rPr lang="en-US" sz="4000" dirty="0"/>
            </a:br>
            <a:r>
              <a:rPr lang="en-US" sz="4000" dirty="0"/>
              <a:t>Linguistic similarity</a:t>
            </a:r>
            <a:endParaRPr sz="4000" dirty="0"/>
          </a:p>
        </p:txBody>
      </p:sp>
      <p:sp>
        <p:nvSpPr>
          <p:cNvPr id="25604" name="Slide Number Placeholder 4">
            <a:extLst>
              <a:ext uri="{FF2B5EF4-FFF2-40B4-BE49-F238E27FC236}">
                <a16:creationId xmlns:a16="http://schemas.microsoft.com/office/drawing/2014/main" id="{6F9B9C52-93EF-466D-9F69-339593E4AC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Unicode MS" panose="020B0604020202020204" pitchFamily="34" charset="-128"/>
              </a:defRPr>
            </a:lvl1pPr>
            <a:lvl2pPr marL="742950" indent="-285750">
              <a:spcBef>
                <a:spcPct val="20000"/>
              </a:spcBef>
              <a:buFont typeface="Arial" panose="020B0604020202020204" pitchFamily="34" charset="0"/>
              <a:buChar char="–"/>
              <a:defRPr sz="2800">
                <a:solidFill>
                  <a:schemeClr val="tx1"/>
                </a:solidFill>
                <a:latin typeface="Arial Unicode MS" panose="020B0604020202020204" pitchFamily="34" charset="-128"/>
              </a:defRPr>
            </a:lvl2pPr>
            <a:lvl3pPr marL="1143000" indent="-228600">
              <a:spcBef>
                <a:spcPct val="20000"/>
              </a:spcBef>
              <a:buFont typeface="Arial" panose="020B0604020202020204" pitchFamily="34" charset="0"/>
              <a:buChar char="•"/>
              <a:defRPr sz="2400">
                <a:solidFill>
                  <a:schemeClr val="tx1"/>
                </a:solidFill>
                <a:latin typeface="Arial Unicode MS" panose="020B0604020202020204" pitchFamily="34" charset="-128"/>
              </a:defRPr>
            </a:lvl3pPr>
            <a:lvl4pPr marL="16002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4pPr>
            <a:lvl5pPr marL="2057400" indent="-228600">
              <a:spcBef>
                <a:spcPct val="20000"/>
              </a:spcBef>
              <a:buFont typeface="Arial" panose="020B0604020202020204" pitchFamily="34" charset="0"/>
              <a:buChar char="»"/>
              <a:defRPr sz="2000">
                <a:solidFill>
                  <a:schemeClr val="tx1"/>
                </a:solidFill>
                <a:latin typeface="Arial Unicode MS" panose="020B060402020202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Unicode MS" panose="020B0604020202020204" pitchFamily="34" charset="-128"/>
              </a:defRPr>
            </a:lvl9pPr>
          </a:lstStyle>
          <a:p>
            <a:pPr>
              <a:spcBef>
                <a:spcPct val="0"/>
              </a:spcBef>
              <a:buFontTx/>
              <a:buNone/>
            </a:pPr>
            <a:fld id="{834E04CA-8623-4BE8-86AA-C8C857BD84AD}" type="slidenum">
              <a:rPr lang="en-US" altLang="en-US" sz="1200">
                <a:solidFill>
                  <a:srgbClr val="898989"/>
                </a:solidFill>
              </a:rPr>
              <a:pPr>
                <a:spcBef>
                  <a:spcPct val="0"/>
                </a:spcBef>
                <a:buFontTx/>
                <a:buNone/>
              </a:pPr>
              <a:t>9</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D1E0D73B-F244-FBA4-3CE1-3384B367C207}"/>
              </a:ext>
            </a:extLst>
          </p:cNvPr>
          <p:cNvSpPr>
            <a:spLocks noGrp="1"/>
          </p:cNvSpPr>
          <p:nvPr>
            <p:ph idx="1"/>
          </p:nvPr>
        </p:nvSpPr>
        <p:spPr/>
        <p:txBody>
          <a:bodyPr/>
          <a:lstStyle/>
          <a:p>
            <a:r>
              <a:rPr lang="en-US" dirty="0"/>
              <a:t>The majority of terms are in Sanskrit, an Indo-European language distantly related to English (for example, the name of the god of fire, Agni, is cognate with the English word “ignite”).</a:t>
            </a:r>
          </a:p>
        </p:txBody>
      </p:sp>
    </p:spTree>
    <p:extLst>
      <p:ext uri="{BB962C8B-B14F-4D97-AF65-F5344CB8AC3E}">
        <p14:creationId xmlns:p14="http://schemas.microsoft.com/office/powerpoint/2010/main" val="3542840871"/>
      </p:ext>
    </p:extLst>
  </p:cSld>
  <p:clrMapOvr>
    <a:masterClrMapping/>
  </p:clrMapOvr>
  <mc:AlternateContent xmlns:mc="http://schemas.openxmlformats.org/markup-compatibility/2006" xmlns:p14="http://schemas.microsoft.com/office/powerpoint/2010/main">
    <mc:Choice Requires="p14">
      <p:transition spd="slow" p14:dur="2000" advTm="27280"/>
    </mc:Choice>
    <mc:Fallback xmlns="">
      <p:transition spd="slow" advTm="2728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a:extLst>
              <a:ext uri="{FF2B5EF4-FFF2-40B4-BE49-F238E27FC236}">
                <a16:creationId xmlns:a16="http://schemas.microsoft.com/office/drawing/2014/main" id="{CD06CA33-8BA5-37D6-559A-26F199A4773D}"/>
              </a:ext>
            </a:extLst>
          </p:cNvPr>
          <p:cNvSpPr>
            <a:spLocks noGrp="1"/>
          </p:cNvSpPr>
          <p:nvPr>
            <p:ph type="title"/>
          </p:nvPr>
        </p:nvSpPr>
        <p:spPr/>
        <p:txBody>
          <a:bodyPr/>
          <a:lstStyle/>
          <a:p>
            <a:r>
              <a:rPr lang="en-US" altLang="en-US"/>
              <a:t>The British Raj 1858-1947</a:t>
            </a:r>
          </a:p>
        </p:txBody>
      </p:sp>
      <p:sp>
        <p:nvSpPr>
          <p:cNvPr id="12291" name="Text Placeholder 5">
            <a:extLst>
              <a:ext uri="{FF2B5EF4-FFF2-40B4-BE49-F238E27FC236}">
                <a16:creationId xmlns:a16="http://schemas.microsoft.com/office/drawing/2014/main" id="{49C09840-97B8-8E67-30D8-7AE0AF2DE33D}"/>
              </a:ext>
            </a:extLst>
          </p:cNvPr>
          <p:cNvSpPr>
            <a:spLocks noGrp="1"/>
          </p:cNvSpPr>
          <p:nvPr>
            <p:ph type="body" idx="1"/>
          </p:nvPr>
        </p:nvSpPr>
        <p:spPr/>
        <p:txBody>
          <a:bodyPr/>
          <a:lstStyle/>
          <a:p>
            <a:pPr algn="ctr"/>
            <a:endParaRPr lang="en-US" altLang="en-US"/>
          </a:p>
        </p:txBody>
      </p:sp>
      <p:sp>
        <p:nvSpPr>
          <p:cNvPr id="12292" name="Text Placeholder 6">
            <a:extLst>
              <a:ext uri="{FF2B5EF4-FFF2-40B4-BE49-F238E27FC236}">
                <a16:creationId xmlns:a16="http://schemas.microsoft.com/office/drawing/2014/main" id="{27B8A369-B3D6-9BCC-EE03-917889682A34}"/>
              </a:ext>
            </a:extLst>
          </p:cNvPr>
          <p:cNvSpPr>
            <a:spLocks noGrp="1"/>
          </p:cNvSpPr>
          <p:nvPr>
            <p:ph type="body" sz="quarter" idx="3"/>
          </p:nvPr>
        </p:nvSpPr>
        <p:spPr/>
        <p:txBody>
          <a:bodyPr/>
          <a:lstStyle/>
          <a:p>
            <a:pPr algn="ctr"/>
            <a:r>
              <a:rPr lang="en-US" altLang="en-US"/>
              <a:t>After 1857</a:t>
            </a:r>
          </a:p>
        </p:txBody>
      </p:sp>
      <p:pic>
        <p:nvPicPr>
          <p:cNvPr id="12293" name="Content Placeholder 8" descr="The so-called British Raj grew powerful. &#10;Exposure to Western science, technology, values, education, law, and religion of Christianity&#10;Indians began to identify and agree with criticisms of Hinduism&#10;Reform or purify Hinduism">
            <a:extLst>
              <a:ext uri="{FF2B5EF4-FFF2-40B4-BE49-F238E27FC236}">
                <a16:creationId xmlns:a16="http://schemas.microsoft.com/office/drawing/2014/main" id="{96791611-DBB1-5A17-C3A4-3063DD709D3B}"/>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4589463" y="2192338"/>
            <a:ext cx="4392612" cy="4141787"/>
          </a:xfrm>
        </p:spPr>
      </p:pic>
      <p:sp>
        <p:nvSpPr>
          <p:cNvPr id="12294" name="Content Placeholder 7">
            <a:extLst>
              <a:ext uri="{FF2B5EF4-FFF2-40B4-BE49-F238E27FC236}">
                <a16:creationId xmlns:a16="http://schemas.microsoft.com/office/drawing/2014/main" id="{C371102D-CC3D-31A4-7665-5DDB83C9FFE8}"/>
              </a:ext>
            </a:extLst>
          </p:cNvPr>
          <p:cNvSpPr>
            <a:spLocks noGrp="1"/>
          </p:cNvSpPr>
          <p:nvPr>
            <p:ph sz="half" idx="2"/>
          </p:nvPr>
        </p:nvSpPr>
        <p:spPr/>
        <p:txBody>
          <a:bodyPr/>
          <a:lstStyle/>
          <a:p>
            <a:r>
              <a:rPr lang="en-US" altLang="en-US" dirty="0"/>
              <a:t>Exposure to Western science, technology, values, education, law, and religion of Christianity</a:t>
            </a:r>
          </a:p>
          <a:p>
            <a:r>
              <a:rPr lang="en-US" altLang="en-US" dirty="0"/>
              <a:t>Indians began to identify and agree with criticisms of Hinduism</a:t>
            </a:r>
          </a:p>
          <a:p>
            <a:r>
              <a:rPr lang="en-US" altLang="en-US" dirty="0"/>
              <a:t>Reform or purify Hinduism</a:t>
            </a:r>
          </a:p>
          <a:p>
            <a:endParaRPr lang="en-US"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Modern movements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endParaRPr lang="en-US" altLang="en-US" dirty="0"/>
          </a:p>
          <a:p>
            <a:r>
              <a:rPr lang="en-US" altLang="en-US" dirty="0"/>
              <a:t>Various spiritual leaders revitalized Hinduism in the nineteenth century.</a:t>
            </a:r>
          </a:p>
          <a:p>
            <a:r>
              <a:rPr lang="en-US" altLang="en-US" dirty="0"/>
              <a:t>Mahatma Gandhi encouraged grassroots nationalism in the first half of the twentieth century</a:t>
            </a:r>
          </a:p>
        </p:txBody>
      </p:sp>
    </p:spTree>
    <p:extLst>
      <p:ext uri="{BB962C8B-B14F-4D97-AF65-F5344CB8AC3E}">
        <p14:creationId xmlns:p14="http://schemas.microsoft.com/office/powerpoint/2010/main" val="3866133287"/>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Modern movements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b="1" dirty="0"/>
              <a:t>Ramakrishna</a:t>
            </a:r>
            <a:r>
              <a:rPr lang="en-US" altLang="en-US" dirty="0"/>
              <a:t> (1836–1886) worshiped the divine through many Hindu paths that led to pure devotion and universal spiritual wisdom.</a:t>
            </a:r>
          </a:p>
          <a:p>
            <a:r>
              <a:rPr lang="en-US" altLang="en-US" dirty="0"/>
              <a:t>His follower </a:t>
            </a:r>
            <a:r>
              <a:rPr lang="en-US" altLang="en-US" b="1" dirty="0"/>
              <a:t>Vivekananda</a:t>
            </a:r>
            <a:r>
              <a:rPr lang="en-US" altLang="en-US" dirty="0"/>
              <a:t> carried the message of Hinduism (especially the Ramakrishna Movement and the Vedanta Society) into the world beyond India.</a:t>
            </a:r>
          </a:p>
          <a:p>
            <a:r>
              <a:rPr lang="en-US" altLang="en-US" dirty="0"/>
              <a:t>He taught detachment from material things for spiritual understanding.</a:t>
            </a:r>
          </a:p>
        </p:txBody>
      </p:sp>
    </p:spTree>
    <p:extLst>
      <p:ext uri="{BB962C8B-B14F-4D97-AF65-F5344CB8AC3E}">
        <p14:creationId xmlns:p14="http://schemas.microsoft.com/office/powerpoint/2010/main" val="2718585622"/>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Modern movements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Reform movements such as the </a:t>
            </a:r>
            <a:r>
              <a:rPr lang="en-US" altLang="en-US" b="1" dirty="0"/>
              <a:t>Brahmo Samaj </a:t>
            </a:r>
            <a:r>
              <a:rPr lang="en-US" altLang="en-US" dirty="0"/>
              <a:t>and </a:t>
            </a:r>
            <a:r>
              <a:rPr lang="en-US" altLang="en-US" b="1" dirty="0"/>
              <a:t>Arya Samaj </a:t>
            </a:r>
            <a:r>
              <a:rPr lang="en-US" altLang="en-US" dirty="0"/>
              <a:t>highlighted particular aspects of Hinduism and rejected others.</a:t>
            </a:r>
          </a:p>
          <a:p>
            <a:r>
              <a:rPr lang="en-US" altLang="en-US" dirty="0"/>
              <a:t>In recent years, traditional Hinduism has been challenged by social reform movements on issues of gender, caste, and poverty.</a:t>
            </a:r>
          </a:p>
          <a:p>
            <a:r>
              <a:rPr lang="en-US" altLang="en-US" dirty="0"/>
              <a:t>Feminist groups have also challenged traditional ideas about marriage and women’s roles.</a:t>
            </a:r>
          </a:p>
        </p:txBody>
      </p:sp>
    </p:spTree>
    <p:extLst>
      <p:ext uri="{BB962C8B-B14F-4D97-AF65-F5344CB8AC3E}">
        <p14:creationId xmlns:p14="http://schemas.microsoft.com/office/powerpoint/2010/main" val="3077353895"/>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Global Hinduism</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10000"/>
          </a:bodyPr>
          <a:lstStyle/>
          <a:p>
            <a:r>
              <a:rPr lang="en-US" altLang="en-US" dirty="0"/>
              <a:t>Immigration and conversion have spread Hinduism far beyond the borders of the Indian subcontinent where it has left its mark on other cultures.</a:t>
            </a:r>
          </a:p>
          <a:p>
            <a:r>
              <a:rPr lang="en-US" altLang="en-US" dirty="0"/>
              <a:t>Movements such as Transcendental Meditation (TM) and the International Society for Krishna Consciousness (ISKCON) have brought attention to Hinduism in the West.</a:t>
            </a:r>
          </a:p>
          <a:p>
            <a:r>
              <a:rPr lang="en-US" altLang="en-US" dirty="0"/>
              <a:t>Contemporary gurus are also enjoying great global popularity.</a:t>
            </a:r>
          </a:p>
        </p:txBody>
      </p:sp>
    </p:spTree>
    <p:extLst>
      <p:ext uri="{BB962C8B-B14F-4D97-AF65-F5344CB8AC3E}">
        <p14:creationId xmlns:p14="http://schemas.microsoft.com/office/powerpoint/2010/main" val="1484155316"/>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Hindu identity</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r>
              <a:rPr lang="en-US" altLang="en-US" dirty="0"/>
              <a:t>Some groups link Hinduism with Indian nationalism.</a:t>
            </a:r>
          </a:p>
          <a:p>
            <a:r>
              <a:rPr lang="en-US" altLang="en-US" dirty="0"/>
              <a:t>The </a:t>
            </a:r>
            <a:r>
              <a:rPr lang="en-US" altLang="en-US" dirty="0" err="1"/>
              <a:t>Rashtriya</a:t>
            </a:r>
            <a:r>
              <a:rPr lang="en-US" altLang="en-US" dirty="0"/>
              <a:t> </a:t>
            </a:r>
            <a:r>
              <a:rPr lang="en-US" altLang="en-US" dirty="0" err="1"/>
              <a:t>Svayamsevak</a:t>
            </a:r>
            <a:r>
              <a:rPr lang="en-US" altLang="en-US" dirty="0"/>
              <a:t> Sangh, or RSS, seeks to restore India to the idealized past when Ram (i.e., Rama of the Ramayana, discussed earlier) ruled.</a:t>
            </a:r>
          </a:p>
          <a:p>
            <a:r>
              <a:rPr lang="en-US" altLang="en-US" dirty="0"/>
              <a:t> Based on the ideology of Hindutva, or “</a:t>
            </a:r>
            <a:r>
              <a:rPr lang="en-US" altLang="en-US" dirty="0" err="1"/>
              <a:t>Hinduness</a:t>
            </a:r>
            <a:r>
              <a:rPr lang="en-US" altLang="en-US" dirty="0"/>
              <a:t>,” RSS ideology views Muslims and Christians as alien to India</a:t>
            </a:r>
          </a:p>
        </p:txBody>
      </p:sp>
    </p:spTree>
    <p:extLst>
      <p:ext uri="{BB962C8B-B14F-4D97-AF65-F5344CB8AC3E}">
        <p14:creationId xmlns:p14="http://schemas.microsoft.com/office/powerpoint/2010/main" val="1475885507"/>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Hindu identity</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fontScale="92500" lnSpcReduction="20000"/>
          </a:bodyPr>
          <a:lstStyle/>
          <a:p>
            <a:r>
              <a:rPr lang="en-US" altLang="en-US" dirty="0"/>
              <a:t>In contrast, India’s constitution enshrines secularism. Some groups, however, (who are sometimes termed “Hindu fundamentalists”) argue that secularism is a cover for corruption and pandering to minorities.</a:t>
            </a:r>
          </a:p>
          <a:p>
            <a:r>
              <a:rPr lang="en-US" altLang="en-US" dirty="0"/>
              <a:t>This controversy is illustrated through the ongoing controversy over the town of Ayodhya in northern India, the birthplace of Rama in Hindu mythology. A Muslim mosque believed by some to be the precise birthplace of Rama was destroyed in 1992.</a:t>
            </a:r>
          </a:p>
        </p:txBody>
      </p:sp>
    </p:spTree>
    <p:extLst>
      <p:ext uri="{BB962C8B-B14F-4D97-AF65-F5344CB8AC3E}">
        <p14:creationId xmlns:p14="http://schemas.microsoft.com/office/powerpoint/2010/main" val="2251403368"/>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Hindu identity</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Extremist Hindu groups have also opposed Christianity in India.</a:t>
            </a:r>
          </a:p>
          <a:p>
            <a:r>
              <a:rPr lang="en-US" altLang="en-US" dirty="0"/>
              <a:t>There are also periodic conflicts between Hindu and Muslim groups in India.</a:t>
            </a:r>
          </a:p>
          <a:p>
            <a:r>
              <a:rPr lang="en-US" altLang="en-US" dirty="0"/>
              <a:t>Many Hindus argue that Hinduism is tolerant of all paths to the divine, a view reiterated by the Indian Supreme Court.</a:t>
            </a:r>
          </a:p>
        </p:txBody>
      </p:sp>
    </p:spTree>
    <p:extLst>
      <p:ext uri="{BB962C8B-B14F-4D97-AF65-F5344CB8AC3E}">
        <p14:creationId xmlns:p14="http://schemas.microsoft.com/office/powerpoint/2010/main" val="666414996"/>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a:bodyPr>
          <a:lstStyle/>
          <a:p>
            <a:r>
              <a:rPr lang="en-US" altLang="en-US" dirty="0"/>
              <a:t>3.6 Hindu identity</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a:bodyPr>
          <a:lstStyle/>
          <a:p>
            <a:r>
              <a:rPr lang="en-US" altLang="en-US" dirty="0"/>
              <a:t>Extremist Hindu groups have also opposed Christianity in India.</a:t>
            </a:r>
          </a:p>
          <a:p>
            <a:r>
              <a:rPr lang="en-US" altLang="en-US" dirty="0"/>
              <a:t>There are also periodic conflicts between Hindu and Muslim groups in India.</a:t>
            </a:r>
          </a:p>
          <a:p>
            <a:r>
              <a:rPr lang="en-US" altLang="en-US" dirty="0"/>
              <a:t>Many Hindus argue that Hinduism is tolerant of all paths to the divine, a view reiterated by the Indian Supreme Court.</a:t>
            </a:r>
          </a:p>
        </p:txBody>
      </p:sp>
    </p:spTree>
    <p:extLst>
      <p:ext uri="{BB962C8B-B14F-4D97-AF65-F5344CB8AC3E}">
        <p14:creationId xmlns:p14="http://schemas.microsoft.com/office/powerpoint/2010/main" val="960113673"/>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3ADD-ED32-4C64-A0EA-9BCA49E4DC8E}"/>
              </a:ext>
            </a:extLst>
          </p:cNvPr>
          <p:cNvSpPr>
            <a:spLocks noGrp="1"/>
          </p:cNvSpPr>
          <p:nvPr>
            <p:ph type="title"/>
          </p:nvPr>
        </p:nvSpPr>
        <p:spPr/>
        <p:txBody>
          <a:bodyPr>
            <a:normAutofit fontScale="90000"/>
          </a:bodyPr>
          <a:lstStyle/>
          <a:p>
            <a:r>
              <a:rPr lang="en-US" altLang="en-US" dirty="0"/>
              <a:t>3.6 According to the court, to be Hindu means:</a:t>
            </a:r>
            <a:endParaRPr lang="en-US" dirty="0"/>
          </a:p>
        </p:txBody>
      </p:sp>
      <p:sp>
        <p:nvSpPr>
          <p:cNvPr id="3" name="Content Placeholder 2">
            <a:extLst>
              <a:ext uri="{FF2B5EF4-FFF2-40B4-BE49-F238E27FC236}">
                <a16:creationId xmlns:a16="http://schemas.microsoft.com/office/drawing/2014/main" id="{4B74AB2C-2013-4B91-9DF7-CD99D82AE7F6}"/>
              </a:ext>
            </a:extLst>
          </p:cNvPr>
          <p:cNvSpPr>
            <a:spLocks noGrp="1"/>
          </p:cNvSpPr>
          <p:nvPr>
            <p:ph idx="1"/>
          </p:nvPr>
        </p:nvSpPr>
        <p:spPr/>
        <p:txBody>
          <a:bodyPr>
            <a:normAutofit lnSpcReduction="10000"/>
          </a:bodyPr>
          <a:lstStyle/>
          <a:p>
            <a:pPr marL="0" indent="0">
              <a:buNone/>
            </a:pPr>
            <a:r>
              <a:rPr lang="en-US" altLang="en-US" dirty="0"/>
              <a:t>1. Acceptance and reverence for the Vedas as the foundation of Hindu philosophy</a:t>
            </a:r>
          </a:p>
          <a:p>
            <a:pPr marL="0" indent="0">
              <a:buNone/>
            </a:pPr>
            <a:r>
              <a:rPr lang="en-US" altLang="en-US" dirty="0"/>
              <a:t>2. A spirit of tolerance and willingness to understand and appreciate others’ points of view, recognizing that truth has many sides</a:t>
            </a:r>
          </a:p>
          <a:p>
            <a:pPr marL="0" indent="0">
              <a:buNone/>
            </a:pPr>
            <a:r>
              <a:rPr lang="en-US" altLang="en-US" dirty="0"/>
              <a:t>3. Acceptance of the belief that vast cosmic periods of creation, maintenance, and dissolution continuously recur</a:t>
            </a:r>
          </a:p>
          <a:p>
            <a:pPr marL="0" indent="0">
              <a:buNone/>
            </a:pPr>
            <a:r>
              <a:rPr lang="en-US" altLang="en-US" dirty="0"/>
              <a:t>4. Acceptance of belief in reincarnation</a:t>
            </a:r>
          </a:p>
        </p:txBody>
      </p:sp>
    </p:spTree>
    <p:extLst>
      <p:ext uri="{BB962C8B-B14F-4D97-AF65-F5344CB8AC3E}">
        <p14:creationId xmlns:p14="http://schemas.microsoft.com/office/powerpoint/2010/main" val="4007446207"/>
      </p:ext>
    </p:extLst>
  </p:cSld>
  <p:clrMapOvr>
    <a:masterClrMapping/>
  </p:clrMapOvr>
  <mc:AlternateContent xmlns:mc="http://schemas.openxmlformats.org/markup-compatibility/2006" xmlns:p14="http://schemas.microsoft.com/office/powerpoint/2010/main">
    <mc:Choice Requires="p14">
      <p:transition spd="slow" p14:dur="2000" advTm="51304"/>
    </mc:Choice>
    <mc:Fallback xmlns="">
      <p:transition spd="slow" advTm="51304"/>
    </mc:Fallback>
  </mc:AlternateContent>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11013</TotalTime>
  <Words>5851</Words>
  <Application>Microsoft Office PowerPoint</Application>
  <PresentationFormat>On-screen Show (4:3)</PresentationFormat>
  <Paragraphs>455</Paragraphs>
  <Slides>100</Slides>
  <Notes>10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100</vt:i4>
      </vt:variant>
    </vt:vector>
  </HeadingPairs>
  <TitlesOfParts>
    <vt:vector size="107" baseType="lpstr">
      <vt:lpstr>Arial</vt:lpstr>
      <vt:lpstr>Calibri</vt:lpstr>
      <vt:lpstr>georgia</vt:lpstr>
      <vt:lpstr>Verdana</vt:lpstr>
      <vt:lpstr>Wingdings</vt:lpstr>
      <vt:lpstr>Beebe8e_PPT_master</vt:lpstr>
      <vt:lpstr>Office Theme</vt:lpstr>
      <vt:lpstr>PowerPoint Presentation</vt:lpstr>
      <vt:lpstr>Introduction</vt:lpstr>
      <vt:lpstr>"Hinduism" as a Phenomena</vt:lpstr>
      <vt:lpstr>Introduction</vt:lpstr>
      <vt:lpstr>Introduction</vt:lpstr>
      <vt:lpstr>Introduction</vt:lpstr>
      <vt:lpstr>Introduction</vt:lpstr>
      <vt:lpstr>Indo-European Languages Linguistic similarity</vt:lpstr>
      <vt:lpstr>Indo-European Languages Linguistic similarity</vt:lpstr>
      <vt:lpstr>Indo-European Languages Linguistic similarity</vt:lpstr>
      <vt:lpstr>3.1 Philosophical and metaphysical origins</vt:lpstr>
      <vt:lpstr>3.1 Philosophical and metaphysical origins</vt:lpstr>
      <vt:lpstr>Indus River and Valley</vt:lpstr>
      <vt:lpstr>The Indus Valley Civilization (2 of 3) </vt:lpstr>
      <vt:lpstr>The Indus Valley Civilization (3 of 3) </vt:lpstr>
      <vt:lpstr>3.1 Philosophical and metaphysical origins</vt:lpstr>
      <vt:lpstr>3.1 Philosophical and metaphysical origins</vt:lpstr>
      <vt:lpstr>3.1 Philosophical and metaphysical origins</vt:lpstr>
      <vt:lpstr>The Vedas</vt:lpstr>
      <vt:lpstr>The Vedas</vt:lpstr>
      <vt:lpstr>The Vedas</vt:lpstr>
      <vt:lpstr>The Vedas</vt:lpstr>
      <vt:lpstr>The Vedas</vt:lpstr>
      <vt:lpstr>The Vedas</vt:lpstr>
      <vt:lpstr>3.2 Theistic foundations</vt:lpstr>
      <vt:lpstr>The epics and Puranas</vt:lpstr>
      <vt:lpstr>The epics and Puranas</vt:lpstr>
      <vt:lpstr>The epics and Puranas</vt:lpstr>
      <vt:lpstr>The epics and Puranas</vt:lpstr>
      <vt:lpstr>The epics and Puranas</vt:lpstr>
      <vt:lpstr>3.3 Devotional traditions</vt:lpstr>
      <vt:lpstr>3.3 Devotional traditions</vt:lpstr>
      <vt:lpstr>3.3 Devotional traditions</vt:lpstr>
      <vt:lpstr>3.3 Devotional traditions</vt:lpstr>
      <vt:lpstr>3.3 Shaktas</vt:lpstr>
      <vt:lpstr>3.3 Shaktas</vt:lpstr>
      <vt:lpstr>Durgā’s slaying of the great buffalo demon, Mahisha (Mahishasura)</vt:lpstr>
      <vt:lpstr>Kālī “black, dark”</vt:lpstr>
      <vt:lpstr>Laxmi “Goddess of Fortune”</vt:lpstr>
      <vt:lpstr>Gajalakshmi  “Lakshmi with elephants”</vt:lpstr>
      <vt:lpstr>3.3 Shaivas</vt:lpstr>
      <vt:lpstr>Shiva</vt:lpstr>
      <vt:lpstr>3.3 Vaishnavas</vt:lpstr>
      <vt:lpstr>   Vishnu</vt:lpstr>
      <vt:lpstr>Viṣṇu and Lakṣmī</vt:lpstr>
      <vt:lpstr>Krishna</vt:lpstr>
      <vt:lpstr>Mount Govardhan</vt:lpstr>
      <vt:lpstr>Krishna &amp; Radha</vt:lpstr>
      <vt:lpstr>Rama &amp; Sita</vt:lpstr>
      <vt:lpstr>3.3 Vaishnavas</vt:lpstr>
      <vt:lpstr>3.4 Major philosophical systems</vt:lpstr>
      <vt:lpstr>3.4 Major philosophical systems</vt:lpstr>
      <vt:lpstr>3.4 Major philosophical systems</vt:lpstr>
      <vt:lpstr>3.4 Samkhya</vt:lpstr>
      <vt:lpstr>3.4 Samkhya</vt:lpstr>
      <vt:lpstr>3.4 Advaita Vedanta</vt:lpstr>
      <vt:lpstr>3.4 Yoga</vt:lpstr>
      <vt:lpstr>3.4 Yoga</vt:lpstr>
      <vt:lpstr>3.4 Yoga</vt:lpstr>
      <vt:lpstr>3.4 Yoga</vt:lpstr>
      <vt:lpstr>3.4 Yoga</vt:lpstr>
      <vt:lpstr>3.4 Yoga</vt:lpstr>
      <vt:lpstr>3.5 The Hindu way of life</vt:lpstr>
      <vt:lpstr>3.5 The Hindu way of life</vt:lpstr>
      <vt:lpstr>3.5 Castes, duties, and life goals</vt:lpstr>
      <vt:lpstr>3.5 Castes, duties, and life goals</vt:lpstr>
      <vt:lpstr>3.5 Castes, duties, and life goals</vt:lpstr>
      <vt:lpstr>3.5 Castes, duties, and life goals</vt:lpstr>
      <vt:lpstr>3.5 Castes, duties, and life goals</vt:lpstr>
      <vt:lpstr>3.5 Life stages</vt:lpstr>
      <vt:lpstr>3.5 Life stages</vt:lpstr>
      <vt:lpstr>3.5 Life stages</vt:lpstr>
      <vt:lpstr>3.5 Life stages</vt:lpstr>
      <vt:lpstr>3.5 The guru</vt:lpstr>
      <vt:lpstr>3.5 Rituals</vt:lpstr>
      <vt:lpstr>3.5 Rituals</vt:lpstr>
      <vt:lpstr>3.5 Fasts, prayers, and auspicious designs</vt:lpstr>
      <vt:lpstr>3.5 Reverence of trees and rivers</vt:lpstr>
      <vt:lpstr>3.5 Pilgrimages</vt:lpstr>
      <vt:lpstr>3.5 Pilgrimages</vt:lpstr>
      <vt:lpstr>3.5 Festivals</vt:lpstr>
      <vt:lpstr>3.5 Women’s religious roles</vt:lpstr>
      <vt:lpstr>3.5 Women’s religious roles</vt:lpstr>
      <vt:lpstr>3.5 Women’s religious roles</vt:lpstr>
      <vt:lpstr>3.6 Hinduism in the modern world</vt:lpstr>
      <vt:lpstr>Mughal Empire 1526–1858</vt:lpstr>
      <vt:lpstr>Mughal Empire at its height</vt:lpstr>
      <vt:lpstr>British Control of India before 1857</vt:lpstr>
      <vt:lpstr>British Control of India before 1857</vt:lpstr>
      <vt:lpstr>The British Raj 1858-1947</vt:lpstr>
      <vt:lpstr>3.6 Modern movements</vt:lpstr>
      <vt:lpstr>3.6 Modern movements</vt:lpstr>
      <vt:lpstr>3.6 Modern movements</vt:lpstr>
      <vt:lpstr>3.6 Global Hinduism</vt:lpstr>
      <vt:lpstr>3.6 Hindu identity</vt:lpstr>
      <vt:lpstr>3.6 Hindu identity</vt:lpstr>
      <vt:lpstr>3.6 Hindu identity</vt:lpstr>
      <vt:lpstr>3.6 Hindu identity</vt:lpstr>
      <vt:lpstr>3.6 According to the court, to be Hindu means:</vt:lpstr>
      <vt:lpstr>3.6 According to the court, to be Hindu means: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Warner Belanger III</cp:lastModifiedBy>
  <cp:revision>190</cp:revision>
  <dcterms:created xsi:type="dcterms:W3CDTF">2015-09-18T14:54:36Z</dcterms:created>
  <dcterms:modified xsi:type="dcterms:W3CDTF">2024-08-24T15:54:19Z</dcterms:modified>
</cp:coreProperties>
</file>